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8" r:id="rId19"/>
    <p:sldId id="272" r:id="rId20"/>
    <p:sldId id="273" r:id="rId21"/>
    <p:sldId id="274" r:id="rId22"/>
    <p:sldId id="275" r:id="rId23"/>
    <p:sldId id="276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31938-5FA5-4A69-8BF8-1C8A5CE9E3B1}" v="41" dt="2025-07-28T07:24:33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shabh gupta" userId="1b9ccb41d70acfde" providerId="LiveId" clId="{27431938-5FA5-4A69-8BF8-1C8A5CE9E3B1}"/>
    <pc:docChg chg="undo custSel addSld modSld">
      <pc:chgData name="rishabh gupta" userId="1b9ccb41d70acfde" providerId="LiveId" clId="{27431938-5FA5-4A69-8BF8-1C8A5CE9E3B1}" dt="2025-07-28T07:24:57.124" v="456" actId="122"/>
      <pc:docMkLst>
        <pc:docMk/>
      </pc:docMkLst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56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6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57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7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58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8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59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9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0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0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1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1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2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2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3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3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4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4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5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5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6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6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7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7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8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8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69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9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70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0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362" v="453" actId="27636"/>
        <pc:sldMkLst>
          <pc:docMk/>
          <pc:sldMk cId="0" sldId="271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1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362" v="453" actId="27636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72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2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73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3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74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4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383" v="455" actId="27636"/>
        <pc:sldMkLst>
          <pc:docMk/>
          <pc:sldMk cId="0" sldId="275"/>
        </pc:sldMkLst>
        <pc:spChg chg="mod">
          <ac:chgData name="rishabh gupta" userId="1b9ccb41d70acfde" providerId="LiveId" clId="{27431938-5FA5-4A69-8BF8-1C8A5CE9E3B1}" dt="2025-07-28T07:24:33.383" v="455" actId="27636"/>
          <ac:spMkLst>
            <pc:docMk/>
            <pc:sldMk cId="0" sldId="275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rishabh gupta" userId="1b9ccb41d70acfde" providerId="LiveId" clId="{27431938-5FA5-4A69-8BF8-1C8A5CE9E3B1}" dt="2025-07-28T07:24:33.265" v="452"/>
        <pc:sldMkLst>
          <pc:docMk/>
          <pc:sldMk cId="0" sldId="276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6"/>
            <ac:spMk id="2" creationId="{00000000-0000-0000-0000-000000000000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0" sldId="276"/>
            <ac:spMk id="3" creationId="{00000000-0000-0000-0000-000000000000}"/>
          </ac:spMkLst>
        </pc:spChg>
      </pc:sldChg>
      <pc:sldChg chg="modSp new mod">
        <pc:chgData name="rishabh gupta" userId="1b9ccb41d70acfde" providerId="LiveId" clId="{27431938-5FA5-4A69-8BF8-1C8A5CE9E3B1}" dt="2025-07-28T07:24:33.265" v="452"/>
        <pc:sldMkLst>
          <pc:docMk/>
          <pc:sldMk cId="2422193491" sldId="277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2422193491" sldId="277"/>
            <ac:spMk id="2" creationId="{6DE31DF4-20B9-4378-39D5-91EF10262351}"/>
          </ac:spMkLst>
        </pc:spChg>
        <pc:spChg chg="mod">
          <ac:chgData name="rishabh gupta" userId="1b9ccb41d70acfde" providerId="LiveId" clId="{27431938-5FA5-4A69-8BF8-1C8A5CE9E3B1}" dt="2025-07-28T07:24:33.265" v="452"/>
          <ac:spMkLst>
            <pc:docMk/>
            <pc:sldMk cId="2422193491" sldId="277"/>
            <ac:spMk id="3" creationId="{36205B14-84E2-E59C-7856-49B4D4D75BDA}"/>
          </ac:spMkLst>
        </pc:spChg>
      </pc:sldChg>
      <pc:sldChg chg="addSp delSp modSp new mod">
        <pc:chgData name="rishabh gupta" userId="1b9ccb41d70acfde" providerId="LiveId" clId="{27431938-5FA5-4A69-8BF8-1C8A5CE9E3B1}" dt="2025-07-28T07:24:33.378" v="454" actId="27636"/>
        <pc:sldMkLst>
          <pc:docMk/>
          <pc:sldMk cId="3766814716" sldId="278"/>
        </pc:sldMkLst>
        <pc:spChg chg="mod">
          <ac:chgData name="rishabh gupta" userId="1b9ccb41d70acfde" providerId="LiveId" clId="{27431938-5FA5-4A69-8BF8-1C8A5CE9E3B1}" dt="2025-07-28T07:24:33.265" v="452"/>
          <ac:spMkLst>
            <pc:docMk/>
            <pc:sldMk cId="3766814716" sldId="278"/>
            <ac:spMk id="2" creationId="{7AAAAC2A-0AF2-1514-17D6-F8CFEA7129FB}"/>
          </ac:spMkLst>
        </pc:spChg>
        <pc:spChg chg="mod">
          <ac:chgData name="rishabh gupta" userId="1b9ccb41d70acfde" providerId="LiveId" clId="{27431938-5FA5-4A69-8BF8-1C8A5CE9E3B1}" dt="2025-07-28T07:24:33.378" v="454" actId="27636"/>
          <ac:spMkLst>
            <pc:docMk/>
            <pc:sldMk cId="3766814716" sldId="278"/>
            <ac:spMk id="3" creationId="{B64D7BAE-C1E3-00DB-FDE8-4DC291A329B8}"/>
          </ac:spMkLst>
        </pc:spChg>
        <pc:graphicFrameChg chg="add del mod">
          <ac:chgData name="rishabh gupta" userId="1b9ccb41d70acfde" providerId="LiveId" clId="{27431938-5FA5-4A69-8BF8-1C8A5CE9E3B1}" dt="2025-07-28T07:19:07.883" v="370" actId="478"/>
          <ac:graphicFrameMkLst>
            <pc:docMk/>
            <pc:sldMk cId="3766814716" sldId="278"/>
            <ac:graphicFrameMk id="4" creationId="{DE5F9F04-9EE8-DCA4-5C6B-2F57AB5495C2}"/>
          </ac:graphicFrameMkLst>
        </pc:graphicFrameChg>
      </pc:sldChg>
      <pc:sldChg chg="delSp modSp new mod">
        <pc:chgData name="rishabh gupta" userId="1b9ccb41d70acfde" providerId="LiveId" clId="{27431938-5FA5-4A69-8BF8-1C8A5CE9E3B1}" dt="2025-07-28T07:24:57.124" v="456" actId="122"/>
        <pc:sldMkLst>
          <pc:docMk/>
          <pc:sldMk cId="2323630260" sldId="279"/>
        </pc:sldMkLst>
        <pc:spChg chg="mod">
          <ac:chgData name="rishabh gupta" userId="1b9ccb41d70acfde" providerId="LiveId" clId="{27431938-5FA5-4A69-8BF8-1C8A5CE9E3B1}" dt="2025-07-28T07:24:57.124" v="456" actId="122"/>
          <ac:spMkLst>
            <pc:docMk/>
            <pc:sldMk cId="2323630260" sldId="279"/>
            <ac:spMk id="2" creationId="{944C59A8-49B0-BA58-1787-6E37D0C4B994}"/>
          </ac:spMkLst>
        </pc:spChg>
        <pc:spChg chg="del">
          <ac:chgData name="rishabh gupta" userId="1b9ccb41d70acfde" providerId="LiveId" clId="{27431938-5FA5-4A69-8BF8-1C8A5CE9E3B1}" dt="2025-07-28T07:24:09.581" v="441" actId="478"/>
          <ac:spMkLst>
            <pc:docMk/>
            <pc:sldMk cId="2323630260" sldId="279"/>
            <ac:spMk id="3" creationId="{3E5C06CC-F6B9-BC84-1D08-2D0E0D61D7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05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3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53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6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93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99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3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3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8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2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32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7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Unit 2: Social 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Concepts, Theories, and Indian Perspective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Cyclical Theories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Society evolves in cycles (rise &amp; fall)</a:t>
            </a:r>
          </a:p>
          <a:p>
            <a:r>
              <a:rPr b="1" dirty="0"/>
              <a:t>Stages:</a:t>
            </a:r>
            <a:r>
              <a:rPr dirty="0"/>
              <a:t> Childhood → Maturity → Death</a:t>
            </a:r>
            <a:endParaRPr lang="en-US" dirty="0"/>
          </a:p>
          <a:p>
            <a:r>
              <a:rPr lang="en-IN" b="1" dirty="0"/>
              <a:t>Thinkers:</a:t>
            </a:r>
            <a:r>
              <a:rPr lang="en-IN" dirty="0"/>
              <a:t> Spengler, Toynbee, Sorokin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Cyclical Thinkers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/>
              <a:t>Spengler:</a:t>
            </a:r>
            <a:r>
              <a:rPr dirty="0"/>
              <a:t> Civilizations decline like organisms</a:t>
            </a:r>
          </a:p>
          <a:p>
            <a:r>
              <a:rPr b="1" dirty="0"/>
              <a:t>Toynbee:</a:t>
            </a:r>
            <a:r>
              <a:rPr dirty="0"/>
              <a:t> Civilizations respond to challenges</a:t>
            </a:r>
          </a:p>
          <a:p>
            <a:r>
              <a:rPr b="1" dirty="0"/>
              <a:t>Sorokin:</a:t>
            </a:r>
            <a:r>
              <a:rPr dirty="0"/>
              <a:t> Ideational ↔ Sensate ↔ Idealistic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Conflict Theory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Society marked by conflict and inequality</a:t>
            </a:r>
          </a:p>
          <a:p>
            <a:r>
              <a:rPr dirty="0"/>
              <a:t>Change is abrupt and revolutionary</a:t>
            </a:r>
          </a:p>
          <a:p>
            <a:r>
              <a:rPr b="1" dirty="0"/>
              <a:t>Thinkers:</a:t>
            </a:r>
            <a:r>
              <a:rPr dirty="0"/>
              <a:t> Karl Marx, </a:t>
            </a:r>
            <a:r>
              <a:rPr dirty="0" err="1"/>
              <a:t>Dahrendorf</a:t>
            </a:r>
            <a:r>
              <a:rPr dirty="0"/>
              <a:t>, Coser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Conflict Theory – Key Thinkers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/>
              <a:t>Marx:</a:t>
            </a:r>
            <a:r>
              <a:rPr dirty="0"/>
              <a:t> Class conflict, historical materialism</a:t>
            </a:r>
          </a:p>
          <a:p>
            <a:r>
              <a:rPr b="1" dirty="0"/>
              <a:t>Dahrendorf:</a:t>
            </a:r>
            <a:r>
              <a:rPr dirty="0"/>
              <a:t> Authority causes institutional conflict</a:t>
            </a:r>
          </a:p>
          <a:p>
            <a:r>
              <a:rPr b="1" dirty="0"/>
              <a:t>Coser: </a:t>
            </a:r>
            <a:r>
              <a:rPr dirty="0"/>
              <a:t>Conflict strengthens group cohesion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Demographic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Change linked to population dynamics (birth, death, migration)</a:t>
            </a:r>
          </a:p>
          <a:p>
            <a:r>
              <a:rPr b="1" dirty="0"/>
              <a:t>Thinkers:</a:t>
            </a:r>
            <a:r>
              <a:rPr dirty="0"/>
              <a:t> Malthus, Kingsley Davis, </a:t>
            </a:r>
            <a:r>
              <a:rPr dirty="0" err="1"/>
              <a:t>Notestein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Demographic Theory</a:t>
            </a:r>
            <a:r>
              <a:rPr lang="en-IN" dirty="0"/>
              <a:t> – Concepts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Fertility, Mortality, Migration, Population Growth, Population Composition </a:t>
            </a:r>
            <a:endParaRPr lang="en-US" b="1" dirty="0"/>
          </a:p>
          <a:p>
            <a:r>
              <a:rPr lang="en-US" b="1" dirty="0"/>
              <a:t>T. </a:t>
            </a:r>
            <a:r>
              <a:rPr b="1" dirty="0"/>
              <a:t>Malthus:</a:t>
            </a:r>
            <a:r>
              <a:rPr dirty="0"/>
              <a:t> Population outgrows food supply</a:t>
            </a:r>
          </a:p>
          <a:p>
            <a:r>
              <a:rPr dirty="0"/>
              <a:t>Preventive &amp; positive checks</a:t>
            </a:r>
          </a:p>
          <a:p>
            <a:r>
              <a:rPr b="1" dirty="0"/>
              <a:t>Davis:</a:t>
            </a:r>
            <a:r>
              <a:rPr dirty="0"/>
              <a:t> Urbanization, population pressure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Technological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Technology drives social change</a:t>
            </a:r>
            <a:r>
              <a:rPr lang="en-US" dirty="0"/>
              <a:t> through </a:t>
            </a:r>
            <a:r>
              <a:rPr lang="en-US" b="1" dirty="0"/>
              <a:t>technological innovation</a:t>
            </a:r>
          </a:p>
          <a:p>
            <a:r>
              <a:rPr lang="en-US" dirty="0"/>
              <a:t>Technology affect the </a:t>
            </a:r>
            <a:r>
              <a:rPr lang="en-US" b="1" dirty="0"/>
              <a:t>mode of production</a:t>
            </a:r>
          </a:p>
          <a:p>
            <a:r>
              <a:rPr lang="en-US" b="1" dirty="0"/>
              <a:t>Cultural values, lifestyles, and social norms</a:t>
            </a:r>
            <a:r>
              <a:rPr lang="en-US" dirty="0"/>
              <a:t> are influenced</a:t>
            </a:r>
            <a:endParaRPr dirty="0"/>
          </a:p>
          <a:p>
            <a:r>
              <a:rPr b="1" dirty="0"/>
              <a:t>Key Thinkers: </a:t>
            </a:r>
            <a:r>
              <a:rPr lang="en-US" dirty="0"/>
              <a:t>W. F. </a:t>
            </a:r>
            <a:r>
              <a:rPr dirty="0"/>
              <a:t>Ogburn, </a:t>
            </a:r>
            <a:r>
              <a:rPr lang="en-US" dirty="0"/>
              <a:t>K. </a:t>
            </a:r>
            <a:r>
              <a:rPr dirty="0"/>
              <a:t>Marx, </a:t>
            </a:r>
            <a:r>
              <a:rPr lang="en-US" dirty="0"/>
              <a:t>A. </a:t>
            </a:r>
            <a:r>
              <a:rPr dirty="0"/>
              <a:t>Toffler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Social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Social Evolution</a:t>
            </a:r>
            <a:r>
              <a:rPr lang="en-US" dirty="0"/>
              <a:t> refers to the </a:t>
            </a:r>
            <a:r>
              <a:rPr lang="en-US" b="1" dirty="0"/>
              <a:t>gradual, long-term development of society and social institutions.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sz="2400" b="1" dirty="0"/>
              <a:t>Herbert Spencer</a:t>
            </a:r>
            <a:r>
              <a:rPr lang="en-US" sz="2400" dirty="0"/>
              <a:t>: “Social evolution is a change from an indefinite, incoherent homogeneity to a definite, coherent heterogeneity.”</a:t>
            </a:r>
          </a:p>
          <a:p>
            <a:endParaRPr lang="en-US" sz="2400" b="1" dirty="0"/>
          </a:p>
          <a:p>
            <a:r>
              <a:rPr lang="en-US" sz="2400" b="1" dirty="0"/>
              <a:t>MacIver and Page</a:t>
            </a:r>
            <a:r>
              <a:rPr lang="en-US" sz="2400" dirty="0"/>
              <a:t>: “Social evolution is the process of change involving the growth and development in the structure of society.”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AAC2A-0AF2-1514-17D6-F8CFEA712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Characteristics &amp; Stages of </a:t>
            </a:r>
            <a:r>
              <a:rPr lang="en-IN" sz="3600" dirty="0"/>
              <a:t>Social 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D7BAE-C1E3-00DB-FDE8-4DC291A32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/>
              <a:t>Gradual</a:t>
            </a:r>
          </a:p>
          <a:p>
            <a:r>
              <a:rPr lang="en-US" sz="2800" dirty="0"/>
              <a:t>Cumulative</a:t>
            </a:r>
          </a:p>
          <a:p>
            <a:r>
              <a:rPr lang="en-US" sz="2800" dirty="0"/>
              <a:t>Directional</a:t>
            </a:r>
          </a:p>
          <a:p>
            <a:r>
              <a:rPr lang="en-US" sz="2800" dirty="0"/>
              <a:t>Universal</a:t>
            </a:r>
          </a:p>
          <a:p>
            <a:r>
              <a:rPr lang="en-US" sz="2800" dirty="0"/>
              <a:t>Multifactorial</a:t>
            </a:r>
            <a:endParaRPr lang="en-IN" sz="2800" dirty="0"/>
          </a:p>
          <a:p>
            <a:pPr marL="0" indent="0">
              <a:buNone/>
            </a:pPr>
            <a:endParaRPr lang="en-IN" sz="2800" b="1" dirty="0"/>
          </a:p>
          <a:p>
            <a:pPr marL="0" indent="0">
              <a:buNone/>
            </a:pPr>
            <a:r>
              <a:rPr lang="en-IN" sz="2800" b="1" dirty="0"/>
              <a:t>Stages:</a:t>
            </a:r>
            <a:r>
              <a:rPr lang="en-IN" sz="2800" dirty="0"/>
              <a:t> Savage → Barbaric → Civilized → Industrial → Post-industrial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6814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 Change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Influenced by colonialism, modernization, reform movements</a:t>
            </a:r>
          </a:p>
          <a:p>
            <a:pPr marL="0" indent="0">
              <a:buNone/>
            </a:pPr>
            <a:r>
              <a:rPr lang="en-US" b="1" dirty="0"/>
              <a:t>M.S. A. Rao</a:t>
            </a:r>
            <a:r>
              <a:rPr lang="en-US" dirty="0"/>
              <a:t>- “A significant alteration in the social structure and cultural patterns through time.”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and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Social change refers to changes in social structures and relationships.</a:t>
            </a:r>
          </a:p>
          <a:p>
            <a:r>
              <a:rPr dirty="0"/>
              <a:t>MacIver and Page: Change in system of social relationships</a:t>
            </a:r>
          </a:p>
          <a:p>
            <a:r>
              <a:rPr dirty="0"/>
              <a:t>Morris Ginsberg: Change in social structure</a:t>
            </a:r>
          </a:p>
          <a:p>
            <a:r>
              <a:rPr dirty="0"/>
              <a:t>Comte: Social statics and dynamics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Factors of Social Change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Historical (colonial legacy)</a:t>
            </a:r>
          </a:p>
          <a:p>
            <a:r>
              <a:rPr dirty="0"/>
              <a:t>Legal (constitution, reforms)</a:t>
            </a:r>
          </a:p>
          <a:p>
            <a:r>
              <a:rPr dirty="0"/>
              <a:t>Modernization</a:t>
            </a:r>
            <a:r>
              <a:rPr lang="en-US" dirty="0"/>
              <a:t> &amp; Westernization</a:t>
            </a:r>
            <a:endParaRPr dirty="0"/>
          </a:p>
          <a:p>
            <a:r>
              <a:rPr dirty="0"/>
              <a:t>Education and media</a:t>
            </a:r>
            <a:endParaRPr lang="en-US" dirty="0"/>
          </a:p>
          <a:p>
            <a:r>
              <a:rPr lang="en-US" dirty="0"/>
              <a:t>Social Reform Movements</a:t>
            </a:r>
            <a:endParaRPr dirty="0"/>
          </a:p>
          <a:p>
            <a:r>
              <a:rPr dirty="0"/>
              <a:t>Globalization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Areas of Change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Caste system: Sanskritization, reservation</a:t>
            </a:r>
          </a:p>
          <a:p>
            <a:r>
              <a:rPr dirty="0"/>
              <a:t>Family: Nuclear rise</a:t>
            </a:r>
          </a:p>
          <a:p>
            <a:r>
              <a:rPr dirty="0"/>
              <a:t>Women: Rights, awareness</a:t>
            </a:r>
          </a:p>
          <a:p>
            <a:r>
              <a:rPr dirty="0"/>
              <a:t>Religion: Reform, secularism</a:t>
            </a:r>
          </a:p>
          <a:p>
            <a:r>
              <a:rPr dirty="0"/>
              <a:t>Politics: Inclusion, movements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Theoretical Perspectives on Indian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Functionalism: Adaptation (Parsons)</a:t>
            </a:r>
          </a:p>
          <a:p>
            <a:r>
              <a:rPr dirty="0"/>
              <a:t>Conflict: Caste/class struggles (Ambedkar)</a:t>
            </a:r>
          </a:p>
          <a:p>
            <a:r>
              <a:rPr dirty="0"/>
              <a:t>Evolutionary: Gradual progress</a:t>
            </a:r>
          </a:p>
          <a:p>
            <a:r>
              <a:rPr dirty="0"/>
              <a:t>Cultural: Sanskritization, Westernization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Contemporary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Digital Divide and E-governance</a:t>
            </a:r>
            <a:endParaRPr lang="en-IN" dirty="0"/>
          </a:p>
          <a:p>
            <a:pPr lvl="0"/>
            <a:r>
              <a:rPr lang="en-US" dirty="0"/>
              <a:t>Rise of Identity Politics</a:t>
            </a:r>
            <a:endParaRPr lang="en-IN" dirty="0"/>
          </a:p>
          <a:p>
            <a:pPr lvl="0"/>
            <a:r>
              <a:rPr lang="en-US" dirty="0"/>
              <a:t>LGBTQ+ Rights and Recognition</a:t>
            </a:r>
            <a:endParaRPr lang="en-IN" dirty="0"/>
          </a:p>
          <a:p>
            <a:pPr lvl="0"/>
            <a:r>
              <a:rPr lang="en-US" dirty="0"/>
              <a:t>Climate Change and Environmental Movements</a:t>
            </a:r>
            <a:endParaRPr lang="en-IN" dirty="0"/>
          </a:p>
          <a:p>
            <a:r>
              <a:rPr lang="en-US" dirty="0"/>
              <a:t>Changing Rural-Urban Relations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59A8-49B0-BA58-1787-6E37D0C4B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13895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63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Nature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Universal phenomenon</a:t>
            </a:r>
          </a:p>
          <a:p>
            <a:r>
              <a:rPr dirty="0"/>
              <a:t>Affects communities</a:t>
            </a:r>
          </a:p>
          <a:p>
            <a:r>
              <a:rPr dirty="0"/>
              <a:t>Speed varies</a:t>
            </a:r>
          </a:p>
          <a:p>
            <a:r>
              <a:rPr dirty="0"/>
              <a:t>Time-dependent</a:t>
            </a:r>
          </a:p>
          <a:p>
            <a:r>
              <a:rPr dirty="0"/>
              <a:t>Cannot predict accurately</a:t>
            </a:r>
          </a:p>
          <a:p>
            <a:r>
              <a:rPr dirty="0"/>
              <a:t>Caused by multiple factors</a:t>
            </a:r>
          </a:p>
          <a:p>
            <a:r>
              <a:rPr dirty="0"/>
              <a:t>Involves modification or replacement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Forms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Change in the system (quantitative, e.g., modern family roles)</a:t>
            </a:r>
          </a:p>
          <a:p>
            <a:r>
              <a:rPr dirty="0"/>
              <a:t>Change of the system (qualitative, e.g., caste to class society)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Direction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Forward (e.g., tech development)</a:t>
            </a:r>
          </a:p>
          <a:p>
            <a:r>
              <a:rPr dirty="0"/>
              <a:t>Backward (e.g., economic decline)</a:t>
            </a:r>
          </a:p>
          <a:p>
            <a:r>
              <a:rPr dirty="0"/>
              <a:t>Wave-like (e.g., fashion cycles)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Factors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/>
              <a:t>Internal:</a:t>
            </a:r>
            <a:r>
              <a:rPr dirty="0"/>
              <a:t> </a:t>
            </a:r>
            <a:r>
              <a:rPr lang="en-US" dirty="0"/>
              <a:t>Change in </a:t>
            </a:r>
            <a:r>
              <a:rPr dirty="0"/>
              <a:t>Demographics, migration, production, conflicts, urbanization</a:t>
            </a:r>
          </a:p>
          <a:p>
            <a:r>
              <a:rPr b="1" dirty="0"/>
              <a:t>External:</a:t>
            </a:r>
            <a:r>
              <a:rPr lang="en-US" b="1" dirty="0"/>
              <a:t> </a:t>
            </a:r>
            <a:r>
              <a:rPr dirty="0"/>
              <a:t>Cultural contact, westernization, acculturation, assimilation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1DF4-20B9-4378-39D5-91EF10262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Social Change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05B14-84E2-E59C-7856-49B4D4D75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Evolutionary (Linear) Theories</a:t>
            </a:r>
          </a:p>
          <a:p>
            <a:r>
              <a:rPr lang="en-US" dirty="0"/>
              <a:t>Cyclical Theories</a:t>
            </a:r>
          </a:p>
          <a:p>
            <a:r>
              <a:rPr lang="en-US" dirty="0"/>
              <a:t>Conflict (Economic) Theories</a:t>
            </a:r>
          </a:p>
          <a:p>
            <a:r>
              <a:rPr lang="en-US" dirty="0"/>
              <a:t>Demographic Theory</a:t>
            </a:r>
          </a:p>
          <a:p>
            <a:r>
              <a:rPr lang="en-US" dirty="0"/>
              <a:t>Technological Theory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219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Evolutionary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Gradual shift from simple to complex</a:t>
            </a:r>
          </a:p>
          <a:p>
            <a:r>
              <a:rPr dirty="0"/>
              <a:t>Core: Unilinear, progressive, increasing specialization</a:t>
            </a:r>
            <a:endParaRPr lang="en-US" dirty="0"/>
          </a:p>
          <a:p>
            <a:r>
              <a:rPr lang="en-US" b="1" dirty="0"/>
              <a:t>Thinkers:</a:t>
            </a:r>
            <a:r>
              <a:rPr lang="en-US" dirty="0"/>
              <a:t> Comte, Spencer, Durkheim, Morgan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Evolutionary Thinkers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/>
              <a:t>Comte:</a:t>
            </a:r>
            <a:r>
              <a:rPr dirty="0"/>
              <a:t> Law of 3 Stages (Theological → Metaphysical → Positive)</a:t>
            </a:r>
          </a:p>
          <a:p>
            <a:r>
              <a:rPr b="1" dirty="0"/>
              <a:t>Spencer:</a:t>
            </a:r>
            <a:r>
              <a:rPr dirty="0"/>
              <a:t> Social Darwinism, Organic analogy</a:t>
            </a:r>
          </a:p>
          <a:p>
            <a:r>
              <a:rPr b="1" dirty="0"/>
              <a:t>Durkheim:</a:t>
            </a:r>
            <a:r>
              <a:rPr dirty="0"/>
              <a:t> Mechanical to Organic solidarity</a:t>
            </a:r>
          </a:p>
          <a:p>
            <a:r>
              <a:rPr b="1" dirty="0"/>
              <a:t>Morgan:</a:t>
            </a:r>
            <a:r>
              <a:rPr dirty="0"/>
              <a:t> Savagery → Barbarism → Civilization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41</TotalTime>
  <Words>664</Words>
  <Application>Microsoft Office PowerPoint</Application>
  <PresentationFormat>On-screen Show (4:3)</PresentationFormat>
  <Paragraphs>111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Gill Sans MT</vt:lpstr>
      <vt:lpstr>Gallery</vt:lpstr>
      <vt:lpstr>Unit 2: Social Change</vt:lpstr>
      <vt:lpstr>Definition and Introduction</vt:lpstr>
      <vt:lpstr>Nature of Social Change</vt:lpstr>
      <vt:lpstr>Forms of Social Change</vt:lpstr>
      <vt:lpstr>Direction of Social Change</vt:lpstr>
      <vt:lpstr>Factors of Social Change</vt:lpstr>
      <vt:lpstr>Theories of Social Change</vt:lpstr>
      <vt:lpstr>Evolutionary Theory</vt:lpstr>
      <vt:lpstr>Key Evolutionary Thinkers</vt:lpstr>
      <vt:lpstr>Cyclical Theories</vt:lpstr>
      <vt:lpstr>Cyclical Thinkers</vt:lpstr>
      <vt:lpstr>Conflict Theory of Social Change</vt:lpstr>
      <vt:lpstr>Conflict Theory – Key Thinkers</vt:lpstr>
      <vt:lpstr>Demographic Theory</vt:lpstr>
      <vt:lpstr>Demographic Theory – Concepts</vt:lpstr>
      <vt:lpstr>Technological Theory</vt:lpstr>
      <vt:lpstr>Social Evolution</vt:lpstr>
      <vt:lpstr>Characteristics &amp; Stages of Social Evolution</vt:lpstr>
      <vt:lpstr>Social Change in India</vt:lpstr>
      <vt:lpstr>Factors of Social Change in India</vt:lpstr>
      <vt:lpstr>Major Areas of Change in India</vt:lpstr>
      <vt:lpstr>Theoretical Perspectives on Indian Change</vt:lpstr>
      <vt:lpstr>Contemporary Issues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rishabh gupta</cp:lastModifiedBy>
  <cp:revision>1</cp:revision>
  <dcterms:created xsi:type="dcterms:W3CDTF">2013-01-27T09:14:16Z</dcterms:created>
  <dcterms:modified xsi:type="dcterms:W3CDTF">2025-07-28T07:25:01Z</dcterms:modified>
  <cp:category/>
</cp:coreProperties>
</file>