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78ADC8-2CE3-419E-AE16-1FD24C5F16DD}" v="16" dt="2025-08-17T11:23:45.4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shabh gupta" userId="1b9ccb41d70acfde" providerId="LiveId" clId="{5E78ADC8-2CE3-419E-AE16-1FD24C5F16DD}"/>
    <pc:docChg chg="undo custSel addSld delSld modSld">
      <pc:chgData name="rishabh gupta" userId="1b9ccb41d70acfde" providerId="LiveId" clId="{5E78ADC8-2CE3-419E-AE16-1FD24C5F16DD}" dt="2025-08-17T11:30:07.567" v="252" actId="1076"/>
      <pc:docMkLst>
        <pc:docMk/>
      </pc:docMkLst>
      <pc:sldChg chg="delSp modSp mod">
        <pc:chgData name="rishabh gupta" userId="1b9ccb41d70acfde" providerId="LiveId" clId="{5E78ADC8-2CE3-419E-AE16-1FD24C5F16DD}" dt="2025-08-17T11:24:18.164" v="163" actId="2711"/>
        <pc:sldMkLst>
          <pc:docMk/>
          <pc:sldMk cId="0" sldId="256"/>
        </pc:sldMkLst>
        <pc:spChg chg="mod">
          <ac:chgData name="rishabh gupta" userId="1b9ccb41d70acfde" providerId="LiveId" clId="{5E78ADC8-2CE3-419E-AE16-1FD24C5F16DD}" dt="2025-08-17T11:24:18.164" v="163" actId="2711"/>
          <ac:spMkLst>
            <pc:docMk/>
            <pc:sldMk cId="0" sldId="256"/>
            <ac:spMk id="2" creationId="{00000000-0000-0000-0000-000000000000}"/>
          </ac:spMkLst>
        </pc:spChg>
        <pc:spChg chg="del mod">
          <ac:chgData name="rishabh gupta" userId="1b9ccb41d70acfde" providerId="LiveId" clId="{5E78ADC8-2CE3-419E-AE16-1FD24C5F16DD}" dt="2025-08-17T11:03:48.392" v="5" actId="478"/>
          <ac:spMkLst>
            <pc:docMk/>
            <pc:sldMk cId="0" sldId="256"/>
            <ac:spMk id="3" creationId="{00000000-0000-0000-0000-000000000000}"/>
          </ac:spMkLst>
        </pc:spChg>
      </pc:sldChg>
      <pc:sldChg chg="modSp mod">
        <pc:chgData name="rishabh gupta" userId="1b9ccb41d70acfde" providerId="LiveId" clId="{5E78ADC8-2CE3-419E-AE16-1FD24C5F16DD}" dt="2025-08-17T11:25:28.318" v="178" actId="120"/>
        <pc:sldMkLst>
          <pc:docMk/>
          <pc:sldMk cId="0" sldId="257"/>
        </pc:sldMkLst>
        <pc:spChg chg="mod">
          <ac:chgData name="rishabh gupta" userId="1b9ccb41d70acfde" providerId="LiveId" clId="{5E78ADC8-2CE3-419E-AE16-1FD24C5F16DD}" dt="2025-08-17T11:25:28.318" v="178" actId="120"/>
          <ac:spMkLst>
            <pc:docMk/>
            <pc:sldMk cId="0" sldId="257"/>
            <ac:spMk id="2" creationId="{00000000-0000-0000-0000-000000000000}"/>
          </ac:spMkLst>
        </pc:spChg>
        <pc:spChg chg="mod">
          <ac:chgData name="rishabh gupta" userId="1b9ccb41d70acfde" providerId="LiveId" clId="{5E78ADC8-2CE3-419E-AE16-1FD24C5F16DD}" dt="2025-08-17T11:24:31.408" v="165" actId="2711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rishabh gupta" userId="1b9ccb41d70acfde" providerId="LiveId" clId="{5E78ADC8-2CE3-419E-AE16-1FD24C5F16DD}" dt="2025-08-17T11:25:17.628" v="176" actId="113"/>
        <pc:sldMkLst>
          <pc:docMk/>
          <pc:sldMk cId="0" sldId="258"/>
        </pc:sldMkLst>
        <pc:spChg chg="mod">
          <ac:chgData name="rishabh gupta" userId="1b9ccb41d70acfde" providerId="LiveId" clId="{5E78ADC8-2CE3-419E-AE16-1FD24C5F16DD}" dt="2025-08-17T11:24:58.921" v="171" actId="2711"/>
          <ac:spMkLst>
            <pc:docMk/>
            <pc:sldMk cId="0" sldId="258"/>
            <ac:spMk id="2" creationId="{00000000-0000-0000-0000-000000000000}"/>
          </ac:spMkLst>
        </pc:spChg>
        <pc:spChg chg="mod">
          <ac:chgData name="rishabh gupta" userId="1b9ccb41d70acfde" providerId="LiveId" clId="{5E78ADC8-2CE3-419E-AE16-1FD24C5F16DD}" dt="2025-08-17T11:25:17.628" v="176" actId="113"/>
          <ac:spMkLst>
            <pc:docMk/>
            <pc:sldMk cId="0" sldId="258"/>
            <ac:spMk id="3" creationId="{00000000-0000-0000-0000-000000000000}"/>
          </ac:spMkLst>
        </pc:spChg>
      </pc:sldChg>
      <pc:sldChg chg="modSp mod">
        <pc:chgData name="rishabh gupta" userId="1b9ccb41d70acfde" providerId="LiveId" clId="{5E78ADC8-2CE3-419E-AE16-1FD24C5F16DD}" dt="2025-08-17T11:26:15.203" v="190" actId="113"/>
        <pc:sldMkLst>
          <pc:docMk/>
          <pc:sldMk cId="0" sldId="259"/>
        </pc:sldMkLst>
        <pc:spChg chg="mod">
          <ac:chgData name="rishabh gupta" userId="1b9ccb41d70acfde" providerId="LiveId" clId="{5E78ADC8-2CE3-419E-AE16-1FD24C5F16DD}" dt="2025-08-17T11:25:53.232" v="184" actId="2711"/>
          <ac:spMkLst>
            <pc:docMk/>
            <pc:sldMk cId="0" sldId="259"/>
            <ac:spMk id="2" creationId="{00000000-0000-0000-0000-000000000000}"/>
          </ac:spMkLst>
        </pc:spChg>
        <pc:spChg chg="mod">
          <ac:chgData name="rishabh gupta" userId="1b9ccb41d70acfde" providerId="LiveId" clId="{5E78ADC8-2CE3-419E-AE16-1FD24C5F16DD}" dt="2025-08-17T11:26:15.203" v="190" actId="113"/>
          <ac:spMkLst>
            <pc:docMk/>
            <pc:sldMk cId="0" sldId="259"/>
            <ac:spMk id="3" creationId="{00000000-0000-0000-0000-000000000000}"/>
          </ac:spMkLst>
        </pc:spChg>
      </pc:sldChg>
      <pc:sldChg chg="modSp mod">
        <pc:chgData name="rishabh gupta" userId="1b9ccb41d70acfde" providerId="LiveId" clId="{5E78ADC8-2CE3-419E-AE16-1FD24C5F16DD}" dt="2025-08-17T11:27:05.746" v="201" actId="113"/>
        <pc:sldMkLst>
          <pc:docMk/>
          <pc:sldMk cId="0" sldId="260"/>
        </pc:sldMkLst>
        <pc:spChg chg="mod">
          <ac:chgData name="rishabh gupta" userId="1b9ccb41d70acfde" providerId="LiveId" clId="{5E78ADC8-2CE3-419E-AE16-1FD24C5F16DD}" dt="2025-08-17T11:26:41.415" v="197" actId="1076"/>
          <ac:spMkLst>
            <pc:docMk/>
            <pc:sldMk cId="0" sldId="260"/>
            <ac:spMk id="2" creationId="{00000000-0000-0000-0000-000000000000}"/>
          </ac:spMkLst>
        </pc:spChg>
        <pc:spChg chg="mod">
          <ac:chgData name="rishabh gupta" userId="1b9ccb41d70acfde" providerId="LiveId" clId="{5E78ADC8-2CE3-419E-AE16-1FD24C5F16DD}" dt="2025-08-17T11:27:05.746" v="201" actId="113"/>
          <ac:spMkLst>
            <pc:docMk/>
            <pc:sldMk cId="0" sldId="260"/>
            <ac:spMk id="3" creationId="{00000000-0000-0000-0000-000000000000}"/>
          </ac:spMkLst>
        </pc:spChg>
      </pc:sldChg>
      <pc:sldChg chg="modSp mod">
        <pc:chgData name="rishabh gupta" userId="1b9ccb41d70acfde" providerId="LiveId" clId="{5E78ADC8-2CE3-419E-AE16-1FD24C5F16DD}" dt="2025-08-17T11:27:39.755" v="207" actId="123"/>
        <pc:sldMkLst>
          <pc:docMk/>
          <pc:sldMk cId="0" sldId="261"/>
        </pc:sldMkLst>
        <pc:spChg chg="mod">
          <ac:chgData name="rishabh gupta" userId="1b9ccb41d70acfde" providerId="LiveId" clId="{5E78ADC8-2CE3-419E-AE16-1FD24C5F16DD}" dt="2025-08-17T11:27:35.971" v="206" actId="2711"/>
          <ac:spMkLst>
            <pc:docMk/>
            <pc:sldMk cId="0" sldId="261"/>
            <ac:spMk id="2" creationId="{00000000-0000-0000-0000-000000000000}"/>
          </ac:spMkLst>
        </pc:spChg>
        <pc:spChg chg="mod">
          <ac:chgData name="rishabh gupta" userId="1b9ccb41d70acfde" providerId="LiveId" clId="{5E78ADC8-2CE3-419E-AE16-1FD24C5F16DD}" dt="2025-08-17T11:27:39.755" v="207" actId="123"/>
          <ac:spMkLst>
            <pc:docMk/>
            <pc:sldMk cId="0" sldId="261"/>
            <ac:spMk id="3" creationId="{00000000-0000-0000-0000-000000000000}"/>
          </ac:spMkLst>
        </pc:spChg>
      </pc:sldChg>
      <pc:sldChg chg="modSp mod">
        <pc:chgData name="rishabh gupta" userId="1b9ccb41d70acfde" providerId="LiveId" clId="{5E78ADC8-2CE3-419E-AE16-1FD24C5F16DD}" dt="2025-08-17T11:28:42.108" v="224" actId="14100"/>
        <pc:sldMkLst>
          <pc:docMk/>
          <pc:sldMk cId="0" sldId="262"/>
        </pc:sldMkLst>
        <pc:spChg chg="mod">
          <ac:chgData name="rishabh gupta" userId="1b9ccb41d70acfde" providerId="LiveId" clId="{5E78ADC8-2CE3-419E-AE16-1FD24C5F16DD}" dt="2025-08-17T11:28:42.108" v="224" actId="14100"/>
          <ac:spMkLst>
            <pc:docMk/>
            <pc:sldMk cId="0" sldId="262"/>
            <ac:spMk id="2" creationId="{00000000-0000-0000-0000-000000000000}"/>
          </ac:spMkLst>
        </pc:spChg>
        <pc:spChg chg="mod">
          <ac:chgData name="rishabh gupta" userId="1b9ccb41d70acfde" providerId="LiveId" clId="{5E78ADC8-2CE3-419E-AE16-1FD24C5F16DD}" dt="2025-08-17T11:28:26.471" v="222" actId="2711"/>
          <ac:spMkLst>
            <pc:docMk/>
            <pc:sldMk cId="0" sldId="262"/>
            <ac:spMk id="3" creationId="{00000000-0000-0000-0000-000000000000}"/>
          </ac:spMkLst>
        </pc:spChg>
      </pc:sldChg>
      <pc:sldChg chg="modSp mod">
        <pc:chgData name="rishabh gupta" userId="1b9ccb41d70acfde" providerId="LiveId" clId="{5E78ADC8-2CE3-419E-AE16-1FD24C5F16DD}" dt="2025-08-17T11:29:14.150" v="231" actId="113"/>
        <pc:sldMkLst>
          <pc:docMk/>
          <pc:sldMk cId="0" sldId="263"/>
        </pc:sldMkLst>
        <pc:spChg chg="mod">
          <ac:chgData name="rishabh gupta" userId="1b9ccb41d70acfde" providerId="LiveId" clId="{5E78ADC8-2CE3-419E-AE16-1FD24C5F16DD}" dt="2025-08-17T11:28:49.775" v="225" actId="2711"/>
          <ac:spMkLst>
            <pc:docMk/>
            <pc:sldMk cId="0" sldId="263"/>
            <ac:spMk id="2" creationId="{00000000-0000-0000-0000-000000000000}"/>
          </ac:spMkLst>
        </pc:spChg>
        <pc:spChg chg="mod">
          <ac:chgData name="rishabh gupta" userId="1b9ccb41d70acfde" providerId="LiveId" clId="{5E78ADC8-2CE3-419E-AE16-1FD24C5F16DD}" dt="2025-08-17T11:29:14.150" v="231" actId="113"/>
          <ac:spMkLst>
            <pc:docMk/>
            <pc:sldMk cId="0" sldId="263"/>
            <ac:spMk id="3" creationId="{00000000-0000-0000-0000-000000000000}"/>
          </ac:spMkLst>
        </pc:spChg>
      </pc:sldChg>
      <pc:sldChg chg="modSp mod">
        <pc:chgData name="rishabh gupta" userId="1b9ccb41d70acfde" providerId="LiveId" clId="{5E78ADC8-2CE3-419E-AE16-1FD24C5F16DD}" dt="2025-08-17T11:29:59.353" v="251" actId="2711"/>
        <pc:sldMkLst>
          <pc:docMk/>
          <pc:sldMk cId="0" sldId="264"/>
        </pc:sldMkLst>
        <pc:spChg chg="mod">
          <ac:chgData name="rishabh gupta" userId="1b9ccb41d70acfde" providerId="LiveId" clId="{5E78ADC8-2CE3-419E-AE16-1FD24C5F16DD}" dt="2025-08-17T11:29:25.957" v="232" actId="2711"/>
          <ac:spMkLst>
            <pc:docMk/>
            <pc:sldMk cId="0" sldId="264"/>
            <ac:spMk id="2" creationId="{00000000-0000-0000-0000-000000000000}"/>
          </ac:spMkLst>
        </pc:spChg>
        <pc:spChg chg="mod">
          <ac:chgData name="rishabh gupta" userId="1b9ccb41d70acfde" providerId="LiveId" clId="{5E78ADC8-2CE3-419E-AE16-1FD24C5F16DD}" dt="2025-08-17T11:29:59.353" v="251" actId="2711"/>
          <ac:spMkLst>
            <pc:docMk/>
            <pc:sldMk cId="0" sldId="264"/>
            <ac:spMk id="3" creationId="{00000000-0000-0000-0000-000000000000}"/>
          </ac:spMkLst>
        </pc:spChg>
      </pc:sldChg>
      <pc:sldChg chg="modSp new del mod">
        <pc:chgData name="rishabh gupta" userId="1b9ccb41d70acfde" providerId="LiveId" clId="{5E78ADC8-2CE3-419E-AE16-1FD24C5F16DD}" dt="2025-08-17T11:12:14.392" v="56" actId="47"/>
        <pc:sldMkLst>
          <pc:docMk/>
          <pc:sldMk cId="1626266103" sldId="265"/>
        </pc:sldMkLst>
        <pc:spChg chg="mod">
          <ac:chgData name="rishabh gupta" userId="1b9ccb41d70acfde" providerId="LiveId" clId="{5E78ADC8-2CE3-419E-AE16-1FD24C5F16DD}" dt="2025-08-17T11:11:20.738" v="47"/>
          <ac:spMkLst>
            <pc:docMk/>
            <pc:sldMk cId="1626266103" sldId="265"/>
            <ac:spMk id="2" creationId="{49B19C64-E1EC-5F31-D8E6-D1356ACD4332}"/>
          </ac:spMkLst>
        </pc:spChg>
        <pc:spChg chg="mod">
          <ac:chgData name="rishabh gupta" userId="1b9ccb41d70acfde" providerId="LiveId" clId="{5E78ADC8-2CE3-419E-AE16-1FD24C5F16DD}" dt="2025-08-17T11:12:11.695" v="55" actId="6549"/>
          <ac:spMkLst>
            <pc:docMk/>
            <pc:sldMk cId="1626266103" sldId="265"/>
            <ac:spMk id="3" creationId="{4B602AB2-21BB-692B-AF37-A51319B6B7A8}"/>
          </ac:spMkLst>
        </pc:spChg>
      </pc:sldChg>
      <pc:sldChg chg="delSp modSp new mod">
        <pc:chgData name="rishabh gupta" userId="1b9ccb41d70acfde" providerId="LiveId" clId="{5E78ADC8-2CE3-419E-AE16-1FD24C5F16DD}" dt="2025-08-17T11:30:07.567" v="252" actId="1076"/>
        <pc:sldMkLst>
          <pc:docMk/>
          <pc:sldMk cId="2224834391" sldId="265"/>
        </pc:sldMkLst>
        <pc:spChg chg="mod">
          <ac:chgData name="rishabh gupta" userId="1b9ccb41d70acfde" providerId="LiveId" clId="{5E78ADC8-2CE3-419E-AE16-1FD24C5F16DD}" dt="2025-08-17T11:30:07.567" v="252" actId="1076"/>
          <ac:spMkLst>
            <pc:docMk/>
            <pc:sldMk cId="2224834391" sldId="265"/>
            <ac:spMk id="2" creationId="{E11DA642-D82B-ADA1-A2E3-92BC95D134AA}"/>
          </ac:spMkLst>
        </pc:spChg>
        <pc:spChg chg="del">
          <ac:chgData name="rishabh gupta" userId="1b9ccb41d70acfde" providerId="LiveId" clId="{5E78ADC8-2CE3-419E-AE16-1FD24C5F16DD}" dt="2025-08-17T11:23:20.988" v="145" actId="478"/>
          <ac:spMkLst>
            <pc:docMk/>
            <pc:sldMk cId="2224834391" sldId="265"/>
            <ac:spMk id="3" creationId="{47C9C743-73AC-8D0F-B19F-4DEE23FA6E1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599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863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8013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6529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7625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38515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3694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0872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029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109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138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3484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136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19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771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628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4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686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  <p:sldLayoutId id="2147483694" r:id="rId15"/>
    <p:sldLayoutId id="2147483695" r:id="rId16"/>
    <p:sldLayoutId id="214748369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685" y="345185"/>
            <a:ext cx="7797662" cy="1848393"/>
          </a:xfrm>
        </p:spPr>
        <p:txBody>
          <a:bodyPr/>
          <a:lstStyle/>
          <a:p>
            <a:pPr algn="ctr"/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Vilfredo Pareto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DA642-D82B-ADA1-A2E3-92BC95D13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605177"/>
            <a:ext cx="7797662" cy="1151965"/>
          </a:xfrm>
        </p:spPr>
        <p:txBody>
          <a:bodyPr/>
          <a:lstStyle/>
          <a:p>
            <a:r>
              <a:rPr lang="en-US" dirty="0"/>
              <a:t>Thank you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224834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6661" y="575961"/>
            <a:ext cx="7797662" cy="1151965"/>
          </a:xfrm>
        </p:spPr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1" y="2530144"/>
            <a:ext cx="7797662" cy="3311189"/>
          </a:xfrm>
        </p:spPr>
        <p:txBody>
          <a:bodyPr/>
          <a:lstStyle/>
          <a:p>
            <a:pPr>
              <a:defRPr sz="2000"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Italian economist, engineer, later sociologist.</a:t>
            </a:r>
          </a:p>
          <a:p>
            <a:pPr>
              <a:defRPr sz="2000"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Known for Pareto Principle (80/20 Rule) – wealth &amp; power distribution.</a:t>
            </a:r>
          </a:p>
          <a:p>
            <a:pPr>
              <a:defRPr sz="2000"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Influences: Classical economics, utilitarianism (critical stance).</a:t>
            </a:r>
          </a:p>
          <a:p>
            <a:pPr>
              <a:defRPr sz="2000"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Turned to sociology: interest in irrational behavior and elites.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0164" y="681291"/>
            <a:ext cx="6343672" cy="1029521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Pareto’s Contribution to Methodology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4381" y="2489200"/>
            <a:ext cx="7345553" cy="3530600"/>
          </a:xfrm>
        </p:spPr>
        <p:txBody>
          <a:bodyPr>
            <a:normAutofit/>
          </a:bodyPr>
          <a:lstStyle/>
          <a:p>
            <a:pPr marL="0" indent="0" algn="just">
              <a:buNone/>
              <a:defRPr sz="2000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Pareto is considered one of the pioneers who introduced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scientific and systematic methods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sociology</a:t>
            </a:r>
          </a:p>
          <a:p>
            <a:pPr algn="just">
              <a:defRPr sz="2000"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Sociology = scientific, fact-based, free from value judgments.</a:t>
            </a:r>
          </a:p>
          <a:p>
            <a:pPr marL="0" indent="0" algn="just">
              <a:buNone/>
              <a:defRPr sz="2000"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Logico-Experimental Method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Combine</a:t>
            </a:r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 sz="2000"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 Logic: reasoning, hypothesis building.</a:t>
            </a:r>
          </a:p>
          <a:p>
            <a:pPr algn="just">
              <a:defRPr sz="2000"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 Experiment: observation, empirical verification.</a:t>
            </a:r>
          </a:p>
          <a:p>
            <a:pPr marL="0" indent="0" algn="just">
              <a:buNone/>
              <a:defRPr sz="2000"/>
            </a:pP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Process: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Observation → Hypothesis → Verification → Generalization.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3009" y="567425"/>
            <a:ext cx="7797662" cy="1151965"/>
          </a:xfrm>
        </p:spPr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Logical vs. Non-Logical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7577" y="2528329"/>
            <a:ext cx="7797662" cy="3311189"/>
          </a:xfrm>
        </p:spPr>
        <p:txBody>
          <a:bodyPr>
            <a:normAutofit/>
          </a:bodyPr>
          <a:lstStyle/>
          <a:p>
            <a:pPr marL="0" indent="0" algn="just">
              <a:buNone/>
              <a:defRPr sz="2000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 distinguished logical from non-logical actions, emphasizing that sociology should study both—especially non-logical ones, as they dominate social life.</a:t>
            </a:r>
          </a:p>
          <a:p>
            <a:pPr algn="just">
              <a:defRPr sz="2000"/>
            </a:pP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Logical Action: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Rational, means-end relationship valid, verifiable</a:t>
            </a:r>
          </a:p>
          <a:p>
            <a:pPr marL="0" indent="0" algn="just">
              <a:buNone/>
              <a:defRPr sz="2000"/>
            </a:pP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Studying for exams, engineering a bridge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 sz="2000"/>
            </a:pP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Non-Logical Action: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Based on sentiment, belief, tradition</a:t>
            </a:r>
          </a:p>
          <a:p>
            <a:pPr marL="0" indent="0" algn="just">
              <a:buNone/>
              <a:defRPr sz="2000"/>
            </a:pP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Rituals, lucky charms, charisma-based politics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  <a:defRPr sz="2000"/>
            </a:pP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Significance: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Non-logical actions dominate social life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598293"/>
            <a:ext cx="7797662" cy="1151965"/>
          </a:xfrm>
        </p:spPr>
        <p:txBody>
          <a:bodyPr/>
          <a:lstStyle/>
          <a:p>
            <a:r>
              <a:rPr dirty="0"/>
              <a:t>Residues &amp; Derivations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2842" y="2491160"/>
            <a:ext cx="7797662" cy="3595008"/>
          </a:xfrm>
        </p:spPr>
        <p:txBody>
          <a:bodyPr>
            <a:normAutofit/>
          </a:bodyPr>
          <a:lstStyle/>
          <a:p>
            <a:pPr marL="0" indent="0" algn="just">
              <a:buNone/>
              <a:defRPr sz="2000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Pareto, in “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Mind and Society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(1916)”, emphasized that most human behavior is non-logical.</a:t>
            </a:r>
          </a:p>
          <a:p>
            <a:pPr marL="0" indent="0" algn="just">
              <a:buNone/>
              <a:defRPr sz="2000"/>
            </a:pP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Residues: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Deep, instinctive motives (real causes).</a:t>
            </a:r>
          </a:p>
          <a:p>
            <a:pPr algn="just">
              <a:defRPr sz="2000"/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Classes: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Innovation, tradition, expression, sociability, self-preservation, sexual drives.</a:t>
            </a:r>
          </a:p>
          <a:p>
            <a:pPr marL="0" indent="0" algn="just">
              <a:buNone/>
              <a:defRPr sz="2000"/>
            </a:pP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Derivations: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Rationalizations/justifications (surface explanations).</a:t>
            </a:r>
          </a:p>
          <a:p>
            <a:pPr algn="just">
              <a:defRPr sz="2000"/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Types:</a:t>
            </a: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Assertion, Authority, Sentiment, Verbal Proof.</a:t>
            </a:r>
          </a:p>
          <a:p>
            <a:pPr algn="just">
              <a:defRPr sz="2000"/>
            </a:pPr>
            <a:r>
              <a:rPr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Example: Donating for recognition (residue) vs. claiming moral duty (derivation).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3177" y="650686"/>
            <a:ext cx="7797662" cy="1151965"/>
          </a:xfrm>
        </p:spPr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Theory of Social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168" y="2392837"/>
            <a:ext cx="7949721" cy="3555679"/>
          </a:xfrm>
        </p:spPr>
        <p:txBody>
          <a:bodyPr/>
          <a:lstStyle/>
          <a:p>
            <a:pPr marL="0" indent="0" algn="just">
              <a:buNone/>
              <a:defRPr sz="2000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 Pareto, social change is inevitable and cyclical, driven by the rise and fall of elites—not by class struggle, as Marx claimed.</a:t>
            </a:r>
          </a:p>
          <a:p>
            <a:pPr algn="just">
              <a:defRPr sz="2000"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Society ruled by elites; masses passive.</a:t>
            </a:r>
          </a:p>
          <a:p>
            <a:pPr algn="just">
              <a:defRPr sz="2000"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“History is a graveyard of aristocracies.”</a:t>
            </a:r>
          </a:p>
          <a:p>
            <a:pPr algn="just">
              <a:defRPr sz="2000"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 change = cyclical, not linear.</a:t>
            </a:r>
          </a:p>
          <a:p>
            <a:pPr algn="just">
              <a:defRPr sz="2000"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Driven by elite rise/decline, not class struggle (contrast with Marx).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1" y="587088"/>
            <a:ext cx="7105649" cy="1151965"/>
          </a:xfrm>
        </p:spPr>
        <p:txBody>
          <a:bodyPr/>
          <a:lstStyle/>
          <a:p>
            <a:r>
              <a:rPr dirty="0"/>
              <a:t>Elites &amp; Circulation of Elites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1" y="2461663"/>
            <a:ext cx="7797662" cy="3311189"/>
          </a:xfrm>
        </p:spPr>
        <p:txBody>
          <a:bodyPr>
            <a:normAutofit/>
          </a:bodyPr>
          <a:lstStyle/>
          <a:p>
            <a:pPr marL="0" indent="0" algn="just">
              <a:buNone/>
              <a:defRPr sz="2000"/>
            </a:pP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Elites: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Small minority ruling over majority.</a:t>
            </a:r>
          </a:p>
          <a:p>
            <a:pPr algn="just">
              <a:defRPr sz="2000"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 Governing (political, military)</a:t>
            </a:r>
          </a:p>
          <a:p>
            <a:pPr algn="just">
              <a:defRPr sz="2000"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 Non-Governing (cultural, intellectual, economic)</a:t>
            </a:r>
          </a:p>
          <a:p>
            <a:pPr marL="0" indent="0" algn="just">
              <a:buNone/>
              <a:defRPr sz="2000"/>
            </a:pP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Types of Elites:</a:t>
            </a:r>
          </a:p>
          <a:p>
            <a:pPr algn="just">
              <a:defRPr sz="2000"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 Lions – conservative, rigid, use force</a:t>
            </a:r>
          </a:p>
          <a:p>
            <a:pPr algn="just">
              <a:defRPr sz="2000"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 Foxes – cunning, manipulative, innovative</a:t>
            </a:r>
          </a:p>
          <a:p>
            <a:pPr marL="0" indent="0" algn="just">
              <a:buNone/>
              <a:defRPr sz="2000"/>
            </a:pP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Circulation: 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Decline of one → rise of another → continuous cycle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Examples of Circulation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1" y="2889817"/>
            <a:ext cx="7797662" cy="3311189"/>
          </a:xfrm>
        </p:spPr>
        <p:txBody>
          <a:bodyPr/>
          <a:lstStyle/>
          <a:p>
            <a:pPr algn="just">
              <a:defRPr sz="2000"/>
            </a:pP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French Revolution: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Aristocracy (Lions) → Bourgeois reformers (Foxes) → Napoleon (Lion).</a:t>
            </a:r>
          </a:p>
          <a:p>
            <a:pPr algn="just">
              <a:defRPr sz="2000"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 sz="2000"/>
            </a:pP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Modern Politics: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Alternation between authoritarian &amp; reformist leaders.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Significance &amp; Criticism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351" y="2652808"/>
            <a:ext cx="7797662" cy="3311189"/>
          </a:xfrm>
        </p:spPr>
        <p:txBody>
          <a:bodyPr>
            <a:normAutofit/>
          </a:bodyPr>
          <a:lstStyle/>
          <a:p>
            <a:pPr marL="0" indent="0">
              <a:buNone/>
              <a:defRPr sz="2000"/>
            </a:pP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Contributions:</a:t>
            </a:r>
          </a:p>
          <a:p>
            <a:pPr>
              <a:defRPr sz="2000"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 Highlighted non-logical action, residues &amp; derivations</a:t>
            </a:r>
          </a:p>
          <a:p>
            <a:pPr>
              <a:defRPr sz="2000"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 Pioneered elite theory &amp; circulation</a:t>
            </a:r>
          </a:p>
          <a:p>
            <a:pPr marL="0" indent="0">
              <a:buNone/>
              <a:defRPr sz="2000"/>
            </a:pPr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Criticisms:</a:t>
            </a:r>
          </a:p>
          <a:p>
            <a:pPr>
              <a:defRPr sz="2000"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 Overemphasis on elites, ignores masses</a:t>
            </a:r>
          </a:p>
          <a:p>
            <a:pPr>
              <a:defRPr sz="2000"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 Psychological determinism</a:t>
            </a:r>
          </a:p>
          <a:p>
            <a:pPr>
              <a:defRPr sz="2000"/>
            </a:pP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 Neglects structural/economic context (unlike Marx &amp; Weber)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28</TotalTime>
  <Words>478</Words>
  <Application>Microsoft Office PowerPoint</Application>
  <PresentationFormat>On-screen Show (4:3)</PresentationFormat>
  <Paragraphs>54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Times New Roman</vt:lpstr>
      <vt:lpstr>Wingdings 3</vt:lpstr>
      <vt:lpstr>Ion Boardroom</vt:lpstr>
      <vt:lpstr>Unit – 5 Vilfredo Pareto</vt:lpstr>
      <vt:lpstr>Background</vt:lpstr>
      <vt:lpstr>Pareto’s Contribution to Methodology</vt:lpstr>
      <vt:lpstr>Logical vs. Non-Logical Action</vt:lpstr>
      <vt:lpstr>Residues &amp; Derivations</vt:lpstr>
      <vt:lpstr>Theory of Social Change</vt:lpstr>
      <vt:lpstr>Elites &amp; Circulation of Elites</vt:lpstr>
      <vt:lpstr>Examples of Circulation</vt:lpstr>
      <vt:lpstr>Significance &amp; Criticism</vt:lpstr>
      <vt:lpstr>Thank you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rishabh gupta</cp:lastModifiedBy>
  <cp:revision>1</cp:revision>
  <dcterms:created xsi:type="dcterms:W3CDTF">2013-01-27T09:14:16Z</dcterms:created>
  <dcterms:modified xsi:type="dcterms:W3CDTF">2025-08-17T11:30:14Z</dcterms:modified>
  <cp:category/>
</cp:coreProperties>
</file>