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58" r:id="rId4"/>
    <p:sldId id="259" r:id="rId5"/>
    <p:sldId id="260" r:id="rId6"/>
    <p:sldId id="267" r:id="rId7"/>
    <p:sldId id="261" r:id="rId8"/>
    <p:sldId id="268" r:id="rId9"/>
    <p:sldId id="262" r:id="rId10"/>
    <p:sldId id="263" r:id="rId11"/>
    <p:sldId id="264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4820BB-7E9A-44B9-A85A-8A27C8205E82}" v="45" dt="2025-08-14T13:00:34.1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245" y="4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shabh gupta" userId="1b9ccb41d70acfde" providerId="LiveId" clId="{F54820BB-7E9A-44B9-A85A-8A27C8205E82}"/>
    <pc:docChg chg="undo custSel addSld delSld modSld">
      <pc:chgData name="rishabh gupta" userId="1b9ccb41d70acfde" providerId="LiveId" clId="{F54820BB-7E9A-44B9-A85A-8A27C8205E82}" dt="2025-08-14T13:00:34.182" v="163"/>
      <pc:docMkLst>
        <pc:docMk/>
      </pc:docMkLst>
      <pc:sldChg chg="modSp new mod">
        <pc:chgData name="rishabh gupta" userId="1b9ccb41d70acfde" providerId="LiveId" clId="{F54820BB-7E9A-44B9-A85A-8A27C8205E82}" dt="2025-08-14T11:53:23.316" v="37" actId="2711"/>
        <pc:sldMkLst>
          <pc:docMk/>
          <pc:sldMk cId="764100712" sldId="256"/>
        </pc:sldMkLst>
        <pc:spChg chg="mod">
          <ac:chgData name="rishabh gupta" userId="1b9ccb41d70acfde" providerId="LiveId" clId="{F54820BB-7E9A-44B9-A85A-8A27C8205E82}" dt="2025-08-14T11:53:14.887" v="36" actId="2711"/>
          <ac:spMkLst>
            <pc:docMk/>
            <pc:sldMk cId="764100712" sldId="256"/>
            <ac:spMk id="2" creationId="{67814701-8D26-7672-F091-E58FEBDAD57F}"/>
          </ac:spMkLst>
        </pc:spChg>
        <pc:spChg chg="mod">
          <ac:chgData name="rishabh gupta" userId="1b9ccb41d70acfde" providerId="LiveId" clId="{F54820BB-7E9A-44B9-A85A-8A27C8205E82}" dt="2025-08-14T11:53:23.316" v="37" actId="2711"/>
          <ac:spMkLst>
            <pc:docMk/>
            <pc:sldMk cId="764100712" sldId="256"/>
            <ac:spMk id="3" creationId="{3FB08B96-554E-2006-18E8-805B97ABFFCE}"/>
          </ac:spMkLst>
        </pc:spChg>
      </pc:sldChg>
      <pc:sldChg chg="addSp delSp modSp new del mod">
        <pc:chgData name="rishabh gupta" userId="1b9ccb41d70acfde" providerId="LiveId" clId="{F54820BB-7E9A-44B9-A85A-8A27C8205E82}" dt="2025-08-14T11:58:05.795" v="92" actId="47"/>
        <pc:sldMkLst>
          <pc:docMk/>
          <pc:sldMk cId="392695889" sldId="257"/>
        </pc:sldMkLst>
        <pc:spChg chg="mod">
          <ac:chgData name="rishabh gupta" userId="1b9ccb41d70acfde" providerId="LiveId" clId="{F54820BB-7E9A-44B9-A85A-8A27C8205E82}" dt="2025-08-14T11:58:00.399" v="89" actId="21"/>
          <ac:spMkLst>
            <pc:docMk/>
            <pc:sldMk cId="392695889" sldId="257"/>
            <ac:spMk id="2" creationId="{081EB94F-9759-1426-C11D-3AB32FF9395C}"/>
          </ac:spMkLst>
        </pc:spChg>
        <pc:spChg chg="add del mod">
          <ac:chgData name="rishabh gupta" userId="1b9ccb41d70acfde" providerId="LiveId" clId="{F54820BB-7E9A-44B9-A85A-8A27C8205E82}" dt="2025-08-14T11:56:45.589" v="74" actId="478"/>
          <ac:spMkLst>
            <pc:docMk/>
            <pc:sldMk cId="392695889" sldId="257"/>
            <ac:spMk id="4" creationId="{62C60058-3611-AD2C-452E-73F2AC8C863A}"/>
          </ac:spMkLst>
        </pc:spChg>
      </pc:sldChg>
      <pc:sldChg chg="addSp delSp modSp new mod">
        <pc:chgData name="rishabh gupta" userId="1b9ccb41d70acfde" providerId="LiveId" clId="{F54820BB-7E9A-44B9-A85A-8A27C8205E82}" dt="2025-08-14T12:00:14.897" v="123" actId="1076"/>
        <pc:sldMkLst>
          <pc:docMk/>
          <pc:sldMk cId="2355160449" sldId="258"/>
        </pc:sldMkLst>
        <pc:spChg chg="mod">
          <ac:chgData name="rishabh gupta" userId="1b9ccb41d70acfde" providerId="LiveId" clId="{F54820BB-7E9A-44B9-A85A-8A27C8205E82}" dt="2025-08-14T11:54:16.499" v="44" actId="27636"/>
          <ac:spMkLst>
            <pc:docMk/>
            <pc:sldMk cId="2355160449" sldId="258"/>
            <ac:spMk id="2" creationId="{B24DEEF1-A93C-1DEF-5C1B-D8A79E8DA491}"/>
          </ac:spMkLst>
        </pc:spChg>
        <pc:spChg chg="add mod">
          <ac:chgData name="rishabh gupta" userId="1b9ccb41d70acfde" providerId="LiveId" clId="{F54820BB-7E9A-44B9-A85A-8A27C8205E82}" dt="2025-08-14T12:00:14.897" v="123" actId="1076"/>
          <ac:spMkLst>
            <pc:docMk/>
            <pc:sldMk cId="2355160449" sldId="258"/>
            <ac:spMk id="4" creationId="{26F4085D-EB3D-B27E-7847-22A7403EBC87}"/>
          </ac:spMkLst>
        </pc:spChg>
      </pc:sldChg>
      <pc:sldChg chg="modSp new mod">
        <pc:chgData name="rishabh gupta" userId="1b9ccb41d70acfde" providerId="LiveId" clId="{F54820BB-7E9A-44B9-A85A-8A27C8205E82}" dt="2025-08-14T12:00:59.623" v="136" actId="20577"/>
        <pc:sldMkLst>
          <pc:docMk/>
          <pc:sldMk cId="1881209220" sldId="259"/>
        </pc:sldMkLst>
        <pc:spChg chg="mod">
          <ac:chgData name="rishabh gupta" userId="1b9ccb41d70acfde" providerId="LiveId" clId="{F54820BB-7E9A-44B9-A85A-8A27C8205E82}" dt="2025-08-14T11:54:31.483" v="45"/>
          <ac:spMkLst>
            <pc:docMk/>
            <pc:sldMk cId="1881209220" sldId="259"/>
            <ac:spMk id="2" creationId="{D3BFBA86-16A5-018E-585E-B93C4547410E}"/>
          </ac:spMkLst>
        </pc:spChg>
        <pc:spChg chg="mod">
          <ac:chgData name="rishabh gupta" userId="1b9ccb41d70acfde" providerId="LiveId" clId="{F54820BB-7E9A-44B9-A85A-8A27C8205E82}" dt="2025-08-14T12:00:59.623" v="136" actId="20577"/>
          <ac:spMkLst>
            <pc:docMk/>
            <pc:sldMk cId="1881209220" sldId="259"/>
            <ac:spMk id="3" creationId="{00A214D5-33BB-4648-CF25-0A0AA0453480}"/>
          </ac:spMkLst>
        </pc:spChg>
      </pc:sldChg>
      <pc:sldChg chg="modSp new mod">
        <pc:chgData name="rishabh gupta" userId="1b9ccb41d70acfde" providerId="LiveId" clId="{F54820BB-7E9A-44B9-A85A-8A27C8205E82}" dt="2025-08-14T12:01:34.267" v="142" actId="14100"/>
        <pc:sldMkLst>
          <pc:docMk/>
          <pc:sldMk cId="435986728" sldId="260"/>
        </pc:sldMkLst>
        <pc:spChg chg="mod">
          <ac:chgData name="rishabh gupta" userId="1b9ccb41d70acfde" providerId="LiveId" clId="{F54820BB-7E9A-44B9-A85A-8A27C8205E82}" dt="2025-08-14T11:54:44.007" v="48"/>
          <ac:spMkLst>
            <pc:docMk/>
            <pc:sldMk cId="435986728" sldId="260"/>
            <ac:spMk id="2" creationId="{AEC3ABA0-FC2E-C82D-7BA8-40B98B09E4B8}"/>
          </ac:spMkLst>
        </pc:spChg>
        <pc:spChg chg="mod">
          <ac:chgData name="rishabh gupta" userId="1b9ccb41d70acfde" providerId="LiveId" clId="{F54820BB-7E9A-44B9-A85A-8A27C8205E82}" dt="2025-08-14T12:01:34.267" v="142" actId="14100"/>
          <ac:spMkLst>
            <pc:docMk/>
            <pc:sldMk cId="435986728" sldId="260"/>
            <ac:spMk id="3" creationId="{D6221CFF-AEE7-6C23-1B07-0B4E032DF159}"/>
          </ac:spMkLst>
        </pc:spChg>
      </pc:sldChg>
      <pc:sldChg chg="modSp new mod">
        <pc:chgData name="rishabh gupta" userId="1b9ccb41d70acfde" providerId="LiveId" clId="{F54820BB-7E9A-44B9-A85A-8A27C8205E82}" dt="2025-08-14T12:02:20.187" v="147" actId="20577"/>
        <pc:sldMkLst>
          <pc:docMk/>
          <pc:sldMk cId="2955816128" sldId="261"/>
        </pc:sldMkLst>
        <pc:spChg chg="mod">
          <ac:chgData name="rishabh gupta" userId="1b9ccb41d70acfde" providerId="LiveId" clId="{F54820BB-7E9A-44B9-A85A-8A27C8205E82}" dt="2025-08-14T12:01:57.575" v="144"/>
          <ac:spMkLst>
            <pc:docMk/>
            <pc:sldMk cId="2955816128" sldId="261"/>
            <ac:spMk id="2" creationId="{8B4E51A1-0A7F-9904-1E16-C8842347F55C}"/>
          </ac:spMkLst>
        </pc:spChg>
        <pc:spChg chg="mod">
          <ac:chgData name="rishabh gupta" userId="1b9ccb41d70acfde" providerId="LiveId" clId="{F54820BB-7E9A-44B9-A85A-8A27C8205E82}" dt="2025-08-14T12:02:20.187" v="147" actId="20577"/>
          <ac:spMkLst>
            <pc:docMk/>
            <pc:sldMk cId="2955816128" sldId="261"/>
            <ac:spMk id="3" creationId="{E154BB79-55F5-C872-3C7B-5190D7C8D017}"/>
          </ac:spMkLst>
        </pc:spChg>
      </pc:sldChg>
      <pc:sldChg chg="modSp new mod">
        <pc:chgData name="rishabh gupta" userId="1b9ccb41d70acfde" providerId="LiveId" clId="{F54820BB-7E9A-44B9-A85A-8A27C8205E82}" dt="2025-08-14T11:55:21.134" v="56" actId="27636"/>
        <pc:sldMkLst>
          <pc:docMk/>
          <pc:sldMk cId="1599876266" sldId="262"/>
        </pc:sldMkLst>
        <pc:spChg chg="mod">
          <ac:chgData name="rishabh gupta" userId="1b9ccb41d70acfde" providerId="LiveId" clId="{F54820BB-7E9A-44B9-A85A-8A27C8205E82}" dt="2025-08-14T11:55:21.134" v="56" actId="27636"/>
          <ac:spMkLst>
            <pc:docMk/>
            <pc:sldMk cId="1599876266" sldId="262"/>
            <ac:spMk id="2" creationId="{D1265258-044F-89F8-C6AB-A6EE2EF6E9C4}"/>
          </ac:spMkLst>
        </pc:spChg>
        <pc:spChg chg="mod">
          <ac:chgData name="rishabh gupta" userId="1b9ccb41d70acfde" providerId="LiveId" clId="{F54820BB-7E9A-44B9-A85A-8A27C8205E82}" dt="2025-08-14T11:52:50.683" v="35"/>
          <ac:spMkLst>
            <pc:docMk/>
            <pc:sldMk cId="1599876266" sldId="262"/>
            <ac:spMk id="3" creationId="{27878E30-5F9D-01EF-A242-BC23DD4609BA}"/>
          </ac:spMkLst>
        </pc:spChg>
      </pc:sldChg>
      <pc:sldChg chg="addSp delSp modSp new mod">
        <pc:chgData name="rishabh gupta" userId="1b9ccb41d70acfde" providerId="LiveId" clId="{F54820BB-7E9A-44B9-A85A-8A27C8205E82}" dt="2025-08-14T13:00:34.182" v="163"/>
        <pc:sldMkLst>
          <pc:docMk/>
          <pc:sldMk cId="2977312871" sldId="263"/>
        </pc:sldMkLst>
        <pc:spChg chg="mod">
          <ac:chgData name="rishabh gupta" userId="1b9ccb41d70acfde" providerId="LiveId" clId="{F54820BB-7E9A-44B9-A85A-8A27C8205E82}" dt="2025-08-14T13:00:34.182" v="163"/>
          <ac:spMkLst>
            <pc:docMk/>
            <pc:sldMk cId="2977312871" sldId="263"/>
            <ac:spMk id="2" creationId="{CA583B88-64B1-6194-9A65-590FA7A0000F}"/>
          </ac:spMkLst>
        </pc:spChg>
        <pc:spChg chg="add mod">
          <ac:chgData name="rishabh gupta" userId="1b9ccb41d70acfde" providerId="LiveId" clId="{F54820BB-7E9A-44B9-A85A-8A27C8205E82}" dt="2025-08-14T13:00:17.580" v="161"/>
          <ac:spMkLst>
            <pc:docMk/>
            <pc:sldMk cId="2977312871" sldId="263"/>
            <ac:spMk id="4" creationId="{85F1CF6D-71C1-906F-7341-CBB81EE63A05}"/>
          </ac:spMkLst>
        </pc:spChg>
      </pc:sldChg>
      <pc:sldChg chg="modSp new mod">
        <pc:chgData name="rishabh gupta" userId="1b9ccb41d70acfde" providerId="LiveId" clId="{F54820BB-7E9A-44B9-A85A-8A27C8205E82}" dt="2025-08-14T12:59:34.834" v="155" actId="113"/>
        <pc:sldMkLst>
          <pc:docMk/>
          <pc:sldMk cId="160635279" sldId="264"/>
        </pc:sldMkLst>
        <pc:spChg chg="mod">
          <ac:chgData name="rishabh gupta" userId="1b9ccb41d70acfde" providerId="LiveId" clId="{F54820BB-7E9A-44B9-A85A-8A27C8205E82}" dt="2025-08-14T12:59:29.047" v="154"/>
          <ac:spMkLst>
            <pc:docMk/>
            <pc:sldMk cId="160635279" sldId="264"/>
            <ac:spMk id="2" creationId="{A09DEB0E-2994-646F-5FB9-3FA151775C0C}"/>
          </ac:spMkLst>
        </pc:spChg>
        <pc:spChg chg="mod">
          <ac:chgData name="rishabh gupta" userId="1b9ccb41d70acfde" providerId="LiveId" clId="{F54820BB-7E9A-44B9-A85A-8A27C8205E82}" dt="2025-08-14T12:59:34.834" v="155" actId="113"/>
          <ac:spMkLst>
            <pc:docMk/>
            <pc:sldMk cId="160635279" sldId="264"/>
            <ac:spMk id="3" creationId="{00B1868D-C27B-9EE7-805E-9419F5924E54}"/>
          </ac:spMkLst>
        </pc:spChg>
      </pc:sldChg>
      <pc:sldChg chg="modSp new del mod">
        <pc:chgData name="rishabh gupta" userId="1b9ccb41d70acfde" providerId="LiveId" clId="{F54820BB-7E9A-44B9-A85A-8A27C8205E82}" dt="2025-08-14T12:58:34.627" v="148" actId="47"/>
        <pc:sldMkLst>
          <pc:docMk/>
          <pc:sldMk cId="2944943280" sldId="265"/>
        </pc:sldMkLst>
        <pc:spChg chg="mod">
          <ac:chgData name="rishabh gupta" userId="1b9ccb41d70acfde" providerId="LiveId" clId="{F54820BB-7E9A-44B9-A85A-8A27C8205E82}" dt="2025-08-14T11:55:29.829" v="57" actId="6549"/>
          <ac:spMkLst>
            <pc:docMk/>
            <pc:sldMk cId="2944943280" sldId="265"/>
            <ac:spMk id="2" creationId="{BDE12872-3187-83A0-801D-21F1D64FB2AE}"/>
          </ac:spMkLst>
        </pc:spChg>
        <pc:spChg chg="mod">
          <ac:chgData name="rishabh gupta" userId="1b9ccb41d70acfde" providerId="LiveId" clId="{F54820BB-7E9A-44B9-A85A-8A27C8205E82}" dt="2025-08-14T11:52:50.683" v="35"/>
          <ac:spMkLst>
            <pc:docMk/>
            <pc:sldMk cId="2944943280" sldId="265"/>
            <ac:spMk id="3" creationId="{3E7132CB-7DC0-A43A-021B-12A812CD1BBA}"/>
          </ac:spMkLst>
        </pc:spChg>
      </pc:sldChg>
      <pc:sldChg chg="new del">
        <pc:chgData name="rishabh gupta" userId="1b9ccb41d70acfde" providerId="LiveId" clId="{F54820BB-7E9A-44B9-A85A-8A27C8205E82}" dt="2025-08-14T11:57:04.728" v="76" actId="680"/>
        <pc:sldMkLst>
          <pc:docMk/>
          <pc:sldMk cId="1295244420" sldId="266"/>
        </pc:sldMkLst>
      </pc:sldChg>
      <pc:sldChg chg="modSp new mod">
        <pc:chgData name="rishabh gupta" userId="1b9ccb41d70acfde" providerId="LiveId" clId="{F54820BB-7E9A-44B9-A85A-8A27C8205E82}" dt="2025-08-14T11:59:12.628" v="113" actId="2711"/>
        <pc:sldMkLst>
          <pc:docMk/>
          <pc:sldMk cId="4131257099" sldId="266"/>
        </pc:sldMkLst>
        <pc:spChg chg="mod">
          <ac:chgData name="rishabh gupta" userId="1b9ccb41d70acfde" providerId="LiveId" clId="{F54820BB-7E9A-44B9-A85A-8A27C8205E82}" dt="2025-08-14T11:58:02.961" v="90"/>
          <ac:spMkLst>
            <pc:docMk/>
            <pc:sldMk cId="4131257099" sldId="266"/>
            <ac:spMk id="2" creationId="{F8DE3303-7FAE-E739-7A47-14EF16FC4FE8}"/>
          </ac:spMkLst>
        </pc:spChg>
        <pc:spChg chg="mod">
          <ac:chgData name="rishabh gupta" userId="1b9ccb41d70acfde" providerId="LiveId" clId="{F54820BB-7E9A-44B9-A85A-8A27C8205E82}" dt="2025-08-14T11:59:12.628" v="113" actId="2711"/>
          <ac:spMkLst>
            <pc:docMk/>
            <pc:sldMk cId="4131257099" sldId="266"/>
            <ac:spMk id="3" creationId="{BAB8F29E-9AFE-E569-3C42-6B9E98C93CC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932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291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2482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904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7157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3451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2417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0177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097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8913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78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018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768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615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450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31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53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21BCB8C-44A9-41A5-B609-CDA99EFBC72A}" type="datetimeFigureOut">
              <a:rPr lang="en-IN" smtClean="0"/>
              <a:t>14-08-2025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417663F-8728-4994-B2D6-B7B94BFB33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65235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14701-8D26-7672-F091-E58FEBDAD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Agrarian Features of India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08B96-554E-2006-18E8-805B97ABF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Rural Society in Transition &amp; Globalization Impact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100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83B88-64B1-6194-9A65-590FA7A00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 FARMING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5F1CF6D-71C1-906F-7341-CBB81EE63A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75922" y="1897811"/>
            <a:ext cx="10029508" cy="3062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Definition (FAO, Singh 2005)</a:t>
            </a:r>
          </a:p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Objectives: Market security, tech transfer, quality control</a:t>
            </a:r>
          </a:p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Models: Centralized, Nucleus Estate, Multipartite, Informal, Intermediary</a:t>
            </a:r>
          </a:p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Advantages &amp; problems (dependency, monocropping, price risks)</a:t>
            </a:r>
          </a:p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Examples: PepsiCo (Punjab), McCain (Gujarat), ITC e-</a:t>
            </a:r>
            <a:r>
              <a:rPr lang="en-US" alt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Choupal</a:t>
            </a:r>
            <a:endParaRPr lang="en-US" altLang="en-US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lnSpc>
                <a:spcPct val="100000"/>
              </a:lnSpc>
              <a:tabLst/>
            </a:pPr>
            <a:endParaRPr lang="en-US" altLang="en-US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312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EB0E-2994-646F-5FB9-3FA151775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AGRARIAN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1868D-C27B-9EE7-805E-9419F5924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915329"/>
            <a:ext cx="10353762" cy="4058751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Multi-dimensional crisis: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Economic, policy, technological, social causes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Marxist &amp; Indian sociologists’ perspectives (Desai, Byres, Thorner)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Class, caste, gender, ecological dimensions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Consequences: Migration, protests, family change, breakdown of reciprocity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integrated reforms</a:t>
            </a:r>
          </a:p>
        </p:txBody>
      </p:sp>
    </p:spTree>
    <p:extLst>
      <p:ext uri="{BB962C8B-B14F-4D97-AF65-F5344CB8AC3E}">
        <p14:creationId xmlns:p14="http://schemas.microsoft.com/office/powerpoint/2010/main" val="160635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F58DB-0CDD-3941-88A7-2646AC1AA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240280"/>
            <a:ext cx="10353762" cy="2667000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Bahnschrift Condensed" panose="020B0502040204020203" pitchFamily="34" charset="0"/>
              </a:rPr>
              <a:t>Thank You</a:t>
            </a:r>
            <a:endParaRPr lang="en-IN" sz="6000" b="1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847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E3303-7FAE-E739-7A47-14EF16FC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8F29E-9AFE-E569-3C42-6B9E98C93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91442"/>
            <a:ext cx="10353762" cy="4058751"/>
          </a:xfrm>
        </p:spPr>
        <p:txBody>
          <a:bodyPr/>
          <a:lstStyle/>
          <a:p>
            <a:pPr lvl="0" fontAlgn="base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Rural society: Agriculture-based livelihoods &amp; traditional occupations</a:t>
            </a:r>
          </a:p>
          <a:p>
            <a:pPr lvl="0" fontAlgn="base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Transition drivers: Modernization, industrialization, globalization, migration, policy reforms</a:t>
            </a:r>
          </a:p>
          <a:p>
            <a:pPr lvl="0" fontAlgn="base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Multi-dimensional changes: Structural, economic, cultural, political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Rural India is in rapid transition due to internal &amp; global forces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balancing modernization with sustainability &amp; equity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Sociological analysis helps understand challenges &amp; policy needs</a:t>
            </a:r>
            <a:endParaRPr lang="en-US" altLang="en-US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257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EEF1-A93C-1DEF-5C1B-D8A79E8DA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 OF RURAL SOCIETY IN TRANSITION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F4085D-EB3D-B27E-7847-22A7403EBC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49664" y="1655502"/>
            <a:ext cx="9882024" cy="2631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Dynamic, adapting to change</a:t>
            </a:r>
          </a:p>
          <a:p>
            <a:pPr fontAlgn="base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Shift from subsistence → market-oriented farming</a:t>
            </a:r>
          </a:p>
          <a:p>
            <a:pPr fontAlgn="base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 penetration (HYV seeds, mobile, internet)</a:t>
            </a:r>
          </a:p>
          <a:p>
            <a:pPr fontAlgn="base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Occupational diversification (non-farm, services)</a:t>
            </a:r>
          </a:p>
          <a:p>
            <a:pPr fontAlgn="base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Decline of caste panchayats → Panchayati Raj Institutions</a:t>
            </a:r>
          </a:p>
          <a:p>
            <a:pPr fontAlgn="base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hybridization (rural–urban mix)</a:t>
            </a:r>
          </a:p>
        </p:txBody>
      </p:sp>
    </p:spTree>
    <p:extLst>
      <p:ext uri="{BB962C8B-B14F-4D97-AF65-F5344CB8AC3E}">
        <p14:creationId xmlns:p14="http://schemas.microsoft.com/office/powerpoint/2010/main" val="2355160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FBA86-16A5-018E-585E-B93C45474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DIMENSIONS OF TRANSITION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214D5-33BB-4648-CF25-0A0AA0453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–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Green Revolution, market integration, migration</a:t>
            </a:r>
          </a:p>
          <a:p>
            <a:pPr fontAlgn="base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–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Sanskritization, changing family &amp; gender roles, mobility</a:t>
            </a:r>
          </a:p>
          <a:p>
            <a:pPr fontAlgn="base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–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Panchayati Raj, mobilization, rural development schemes</a:t>
            </a:r>
          </a:p>
          <a:p>
            <a:pPr fontAlgn="base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–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Media, value change, education expansion</a:t>
            </a:r>
          </a:p>
          <a:p>
            <a:pPr fontAlgn="base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–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Resource depletion, climate change impacts</a:t>
            </a:r>
          </a:p>
          <a:p>
            <a:pPr marL="3690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1209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3ABA0-FC2E-C82D-7BA8-40B98B09E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21CFF-AEE7-6C23-1B07-0B4E032DF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50"/>
            <a:ext cx="10353762" cy="3814910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Tech change, economic policy, migration, social movements, globalization</a:t>
            </a:r>
          </a:p>
          <a:p>
            <a:pPr lvl="0"/>
            <a:r>
              <a:rPr lang="en-US" sz="2400" b="1" dirty="0">
                <a:effectLst/>
              </a:rPr>
              <a:t>Technological change</a:t>
            </a:r>
            <a:r>
              <a:rPr lang="en-US" sz="2400" dirty="0">
                <a:effectLst/>
              </a:rPr>
              <a:t> (Green Revolution, digital tools).</a:t>
            </a:r>
            <a:endParaRPr lang="en-IN" sz="2400" dirty="0">
              <a:effectLst/>
            </a:endParaRPr>
          </a:p>
          <a:p>
            <a:pPr lvl="0"/>
            <a:r>
              <a:rPr lang="en-US" sz="2400" b="1" dirty="0">
                <a:effectLst/>
              </a:rPr>
              <a:t>Economic policies</a:t>
            </a:r>
            <a:r>
              <a:rPr lang="en-US" sz="2400" dirty="0">
                <a:effectLst/>
              </a:rPr>
              <a:t> (liberalization, subsidies, rural credit).</a:t>
            </a:r>
            <a:endParaRPr lang="en-IN" sz="2400" dirty="0">
              <a:effectLst/>
            </a:endParaRPr>
          </a:p>
          <a:p>
            <a:pPr lvl="0"/>
            <a:r>
              <a:rPr lang="en-US" sz="2400" b="1" dirty="0">
                <a:effectLst/>
              </a:rPr>
              <a:t>Migration and urban linkages</a:t>
            </a:r>
            <a:r>
              <a:rPr lang="en-US" sz="2400" dirty="0">
                <a:effectLst/>
              </a:rPr>
              <a:t>.</a:t>
            </a:r>
            <a:endParaRPr lang="en-IN" sz="2400" dirty="0">
              <a:effectLst/>
            </a:endParaRPr>
          </a:p>
          <a:p>
            <a:pPr lvl="0"/>
            <a:r>
              <a:rPr lang="en-US" sz="2400" b="1" dirty="0">
                <a:effectLst/>
              </a:rPr>
              <a:t>Social movements</a:t>
            </a:r>
            <a:r>
              <a:rPr lang="en-US" sz="2400" dirty="0">
                <a:effectLst/>
              </a:rPr>
              <a:t> (Dalit rights, women's empowerment).</a:t>
            </a:r>
            <a:endParaRPr lang="en-IN" sz="2400" dirty="0">
              <a:effectLst/>
            </a:endParaRPr>
          </a:p>
          <a:p>
            <a:r>
              <a:rPr lang="en-US" sz="2400" b="1" dirty="0">
                <a:effectLst/>
              </a:rPr>
              <a:t>Globalization</a:t>
            </a:r>
            <a:r>
              <a:rPr lang="en-US" sz="2400" dirty="0">
                <a:effectLst/>
              </a:rPr>
              <a:t> (exposure to international markets and culture)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986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7E930-3B20-C180-AD27-2A1BFF30D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0476E-2B0E-10FF-8B0A-43E3A64D1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Poverty, inequality, unemployment, cultural dislocation, ecological degradation</a:t>
            </a:r>
            <a:endParaRPr lang="en-US" sz="2400" dirty="0">
              <a:effectLst/>
            </a:endParaRPr>
          </a:p>
          <a:p>
            <a:pPr lvl="0"/>
            <a:r>
              <a:rPr lang="en-US" sz="2400" dirty="0">
                <a:effectLst/>
              </a:rPr>
              <a:t>Persistence of rural poverty and inequality.</a:t>
            </a:r>
            <a:endParaRPr lang="en-IN" sz="2400" dirty="0">
              <a:effectLst/>
            </a:endParaRPr>
          </a:p>
          <a:p>
            <a:pPr lvl="0"/>
            <a:r>
              <a:rPr lang="en-US" sz="2400" dirty="0">
                <a:effectLst/>
              </a:rPr>
              <a:t>Regional imbalances in development.</a:t>
            </a:r>
            <a:endParaRPr lang="en-IN" sz="2400" dirty="0">
              <a:effectLst/>
            </a:endParaRPr>
          </a:p>
          <a:p>
            <a:pPr lvl="0"/>
            <a:r>
              <a:rPr lang="en-US" sz="2400" dirty="0">
                <a:effectLst/>
              </a:rPr>
              <a:t>Unemployment and disguised unemployment.</a:t>
            </a:r>
            <a:endParaRPr lang="en-IN" sz="2400" dirty="0">
              <a:effectLst/>
            </a:endParaRPr>
          </a:p>
          <a:p>
            <a:pPr lvl="0"/>
            <a:r>
              <a:rPr lang="en-US" sz="2400" dirty="0">
                <a:effectLst/>
              </a:rPr>
              <a:t>Cultural dislocation and identity crises.</a:t>
            </a:r>
            <a:endParaRPr lang="en-IN" sz="2400" dirty="0">
              <a:effectLst/>
            </a:endParaRPr>
          </a:p>
          <a:p>
            <a:r>
              <a:rPr lang="en-US" sz="2400" dirty="0">
                <a:effectLst/>
              </a:rPr>
              <a:t>Ecological degradation due to unsustainable practices</a:t>
            </a:r>
          </a:p>
        </p:txBody>
      </p:sp>
    </p:spTree>
    <p:extLst>
      <p:ext uri="{BB962C8B-B14F-4D97-AF65-F5344CB8AC3E}">
        <p14:creationId xmlns:p14="http://schemas.microsoft.com/office/powerpoint/2010/main" val="3221448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E51A1-0A7F-9904-1E16-C8842347F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GLOBALIZATION IN SOCIOLOGY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BB79-55F5-C872-3C7B-5190D7C8D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394031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process of increasing interconnectedness and interdependence among societies, cultures, economies, and political systems across the world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Interconnectedness of local &amp; global events (Giddens, Robertson, Beck)</a:t>
            </a:r>
          </a:p>
          <a:p>
            <a:r>
              <a:rPr lang="en-US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Global village"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(McLuhan, 1964)</a:t>
            </a:r>
          </a:p>
          <a:p>
            <a:r>
              <a:rPr lang="en-US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Compression of time and space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(Harvey, 1989)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sociological perspective, globalization is not merely an </a:t>
            </a:r>
            <a:r>
              <a:rPr lang="en-US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economic phenomenon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but also a </a:t>
            </a:r>
            <a:r>
              <a:rPr lang="en-US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social, cultural, and political process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that reshapes identities, institutions, and everyday life, often producing both homogenization and diversification of cultures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816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21997-596F-700C-722D-5C38404D1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SOCIOLOGICAL THEORIES ON GLOBALIZATION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51D4C-5938-5FE3-B333-BFCD2B352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Modernization Theory- </a:t>
            </a:r>
            <a:r>
              <a:rPr lang="en-US" dirty="0">
                <a:effectLst/>
              </a:rPr>
              <a:t>Walt W. Rostow, Daniel Lerner</a:t>
            </a:r>
          </a:p>
          <a:p>
            <a:r>
              <a:rPr lang="en-US" b="1" dirty="0">
                <a:effectLst/>
              </a:rPr>
              <a:t>World-Systems Theory- </a:t>
            </a:r>
            <a:r>
              <a:rPr lang="en-US" dirty="0">
                <a:effectLst/>
              </a:rPr>
              <a:t>Immanuel Wallerstein</a:t>
            </a:r>
          </a:p>
          <a:p>
            <a:r>
              <a:rPr lang="en-US" b="1" dirty="0">
                <a:effectLst/>
              </a:rPr>
              <a:t>Global Capitalism Theory- </a:t>
            </a:r>
            <a:r>
              <a:rPr lang="en-US" dirty="0">
                <a:effectLst/>
              </a:rPr>
              <a:t>William I. Robinson</a:t>
            </a:r>
          </a:p>
          <a:p>
            <a:r>
              <a:rPr lang="en-US" b="1" dirty="0">
                <a:effectLst/>
              </a:rPr>
              <a:t>World Polity Theory- </a:t>
            </a:r>
            <a:r>
              <a:rPr lang="en-US" dirty="0">
                <a:effectLst/>
              </a:rPr>
              <a:t>John W. Meyer, Francisco Ramirez</a:t>
            </a:r>
          </a:p>
          <a:p>
            <a:r>
              <a:rPr lang="en-US" b="1" dirty="0">
                <a:effectLst/>
              </a:rPr>
              <a:t>Cultural Globalization Theories- </a:t>
            </a:r>
            <a:r>
              <a:rPr lang="en-US" dirty="0">
                <a:effectLst/>
              </a:rPr>
              <a:t>Roland Robertson, Arjun Appadurai, George Ritzer</a:t>
            </a:r>
          </a:p>
          <a:p>
            <a:r>
              <a:rPr lang="en-US" b="1" dirty="0">
                <a:effectLst/>
              </a:rPr>
              <a:t>Risk Society Perspective- </a:t>
            </a:r>
            <a:r>
              <a:rPr lang="en-US" dirty="0">
                <a:effectLst/>
              </a:rPr>
              <a:t>Ulrich Beck</a:t>
            </a:r>
          </a:p>
          <a:p>
            <a:r>
              <a:rPr lang="en-US" b="1" dirty="0">
                <a:effectLst/>
              </a:rPr>
              <a:t>Network Society Perspective- </a:t>
            </a:r>
            <a:r>
              <a:rPr lang="en-US" dirty="0">
                <a:effectLst/>
              </a:rPr>
              <a:t>Manuel Castells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72852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65258-044F-89F8-C6AB-A6EE2EF6E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OF GLOBALIZATION ON INDIAN AGRICULTURE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78E30-5F9D-01EF-A242-BC23DD460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market integration → cash crops, exports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 modernization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Corporate entry: Contract farming, agribusiness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reforms &amp; WTO influence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Inequality in benefits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&amp; social changes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Farmers’ movements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99876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826F61"/>
      </a:accent1>
      <a:accent2>
        <a:srgbClr val="A19C7F"/>
      </a:accent2>
      <a:accent3>
        <a:srgbClr val="9AA489"/>
      </a:accent3>
      <a:accent4>
        <a:srgbClr val="7C938B"/>
      </a:accent4>
      <a:accent5>
        <a:srgbClr val="7C7D92"/>
      </a:accent5>
      <a:accent6>
        <a:srgbClr val="897376"/>
      </a:accent6>
      <a:hlink>
        <a:srgbClr val="D29B73"/>
      </a:hlink>
      <a:folHlink>
        <a:srgbClr val="F4C5A4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FF747C5C-A8E8-4833-9E55-3D08FE4E48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3021</TotalTime>
  <Words>563</Words>
  <Application>Microsoft Office PowerPoint</Application>
  <PresentationFormat>Widescreen</PresentationFormat>
  <Paragraphs>71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Bahnschrift Condensed</vt:lpstr>
      <vt:lpstr>Calisto MT</vt:lpstr>
      <vt:lpstr>Times New Roman</vt:lpstr>
      <vt:lpstr>Wingdings 2</vt:lpstr>
      <vt:lpstr>Slate</vt:lpstr>
      <vt:lpstr>Agrarian Features of India</vt:lpstr>
      <vt:lpstr>INTRODUCTION</vt:lpstr>
      <vt:lpstr>NATURE OF RURAL SOCIETY IN TRANSITION</vt:lpstr>
      <vt:lpstr>DIMENSIONS OF TRANSITION</vt:lpstr>
      <vt:lpstr>FACTORS</vt:lpstr>
      <vt:lpstr>CHALLENGES</vt:lpstr>
      <vt:lpstr>GLOBALIZATION IN SOCIOLOGY</vt:lpstr>
      <vt:lpstr>SOCIOLOGICAL THEORIES ON GLOBALIZATION</vt:lpstr>
      <vt:lpstr>IMPACT OF GLOBALIZATION ON INDIAN AGRICULTURE</vt:lpstr>
      <vt:lpstr>CONTRACT FARMING</vt:lpstr>
      <vt:lpstr>AGRARIAN CRISIS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rishabh gupta</dc:creator>
  <cp:lastModifiedBy>rishabh gupta</cp:lastModifiedBy>
  <cp:revision>2</cp:revision>
  <dcterms:created xsi:type="dcterms:W3CDTF">2025-08-12T10:01:06Z</dcterms:created>
  <dcterms:modified xsi:type="dcterms:W3CDTF">2025-08-14T13:22:44Z</dcterms:modified>
</cp:coreProperties>
</file>