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8" r:id="rId4"/>
    <p:sldId id="259" r:id="rId5"/>
    <p:sldId id="260" r:id="rId6"/>
    <p:sldId id="261"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48" d="100"/>
          <a:sy n="48" d="100"/>
        </p:scale>
        <p:origin x="106" y="7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96332"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5503863" y="1354138"/>
            <a:ext cx="5322887"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914400" y="831992"/>
            <a:ext cx="5897880" cy="4258956"/>
          </a:xfrm>
          <a:solidFill>
            <a:schemeClr val="bg2"/>
          </a:solidFill>
        </p:spPr>
        <p:txBody>
          <a:bodyPr lIns="182880" rIns="228600" bIns="91440" anchor="b">
            <a:normAutofit/>
          </a:bodyPr>
          <a:lstStyle>
            <a:lvl1pPr algn="r">
              <a:lnSpc>
                <a:spcPct val="80000"/>
              </a:lnSpc>
              <a:defRPr sz="72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05431" y="5372809"/>
            <a:ext cx="2364946" cy="909119"/>
          </a:xfrm>
          <a:solidFill>
            <a:schemeClr val="bg2"/>
          </a:solidFill>
        </p:spPr>
        <p:txBody>
          <a:bodyPr vert="horz" lIns="91440" tIns="45720" rIns="91440" bIns="45720" rtlCol="0" anchor="b">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547529" y="612251"/>
            <a:ext cx="2070397" cy="518965"/>
          </a:xfrm>
          <a:solidFill>
            <a:schemeClr val="bg2"/>
          </a:solidFill>
        </p:spPr>
        <p:txBody>
          <a:bodyPr anchor="t"/>
          <a:lstStyle>
            <a:lvl1pPr algn="r">
              <a:defRPr sz="1050"/>
            </a:lvl1pPr>
          </a:lstStyle>
          <a:p>
            <a:endParaRPr lang="en-IN"/>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7326" y="5229935"/>
            <a:ext cx="1223795" cy="365125"/>
          </a:xfrm>
          <a:solidFill>
            <a:schemeClr val="bg2"/>
          </a:solidFill>
        </p:spPr>
        <p:txBody>
          <a:bodyPr rIns="182880"/>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01400" y="6029866"/>
            <a:ext cx="461438" cy="365125"/>
          </a:xfrm>
          <a:solidFill>
            <a:schemeClr val="bg2"/>
          </a:solid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0432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2986" y="265728"/>
            <a:ext cx="10981137"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2986" y="1736176"/>
            <a:ext cx="10981137" cy="4198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2478981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791" y="1371600"/>
            <a:ext cx="6706392"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133850" y="685799"/>
            <a:ext cx="6373670" cy="2743201"/>
          </a:xfrm>
          <a:solidFill>
            <a:schemeClr val="bg2"/>
          </a:solidFill>
        </p:spPr>
        <p:txBody>
          <a:bodyPr vert="horz" lIns="182880" tIns="45720" rIns="91440" bIns="91440" rtlCol="0" anchor="b">
            <a:normAutofit/>
          </a:bodyPr>
          <a:lstStyle>
            <a:lvl1pPr>
              <a:lnSpc>
                <a:spcPct val="80000"/>
              </a:lnSpc>
              <a:defRPr lang="en-US" sz="6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7500457" y="5570290"/>
            <a:ext cx="4114799" cy="699518"/>
          </a:xfrm>
        </p:spPr>
        <p:txBody>
          <a:bodyPr vert="horz" lIns="91440" tIns="45720" rIns="91440" bIns="45720" rtlCol="0" anchor="b">
            <a:normAutofit/>
          </a:bodyPr>
          <a:lstStyle>
            <a:lvl1pPr marL="0" indent="0" algn="r">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45716" y="508084"/>
            <a:ext cx="429372" cy="365125"/>
          </a:xfrm>
          <a:noFill/>
        </p:spPr>
        <p:txBody>
          <a:bodyPr/>
          <a:lstStyle/>
          <a:p>
            <a:fld id="{45C6179F-8948-4CFE-A4FB-1A251335D0FB}" type="slidenum">
              <a:rPr lang="en-IN" smtClean="0"/>
              <a:t>‹#›</a:t>
            </a:fld>
            <a:endParaRPr lang="en-IN"/>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603663" y="508084"/>
            <a:ext cx="1203320" cy="365125"/>
          </a:xfrm>
          <a:solidFill>
            <a:schemeClr val="bg2"/>
          </a:solidFill>
        </p:spPr>
        <p:txBody>
          <a:bodyPr/>
          <a:lstStyle>
            <a:lvl1pPr algn="l">
              <a:defRPr/>
            </a:lvl1pPr>
          </a:lstStyle>
          <a:p>
            <a:fld id="{C7503756-DC12-4A8C-91AA-9E9625EFB6E3}" type="datetimeFigureOut">
              <a:rPr lang="en-IN" smtClean="0"/>
              <a:t>22-08-2026</a:t>
            </a:fld>
            <a:endParaRPr lang="en-IN"/>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10134603" y="612063"/>
            <a:ext cx="1487296" cy="478334"/>
          </a:xfrm>
          <a:solidFill>
            <a:schemeClr val="bg2"/>
          </a:solidFill>
        </p:spPr>
        <p:txBody>
          <a:bodyPr anchor="t"/>
          <a:lstStyle>
            <a:lvl1pPr algn="r">
              <a:defRPr sz="1050"/>
            </a:lvl1pPr>
          </a:lstStyle>
          <a:p>
            <a:endParaRPr lang="en-IN"/>
          </a:p>
        </p:txBody>
      </p:sp>
    </p:spTree>
    <p:extLst>
      <p:ext uri="{BB962C8B-B14F-4D97-AF65-F5344CB8AC3E}">
        <p14:creationId xmlns:p14="http://schemas.microsoft.com/office/powerpoint/2010/main" val="3892543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8168640" cy="4462272"/>
          </a:xfrm>
          <a:noFill/>
        </p:spPr>
        <p:txBody>
          <a:bodyPr vert="horz" lIns="91440" tIns="45720" rIns="91440" bIns="137160" rtlCol="0" anchor="t">
            <a:normAutofit/>
          </a:bodyPr>
          <a:lstStyle>
            <a:lvl1pPr>
              <a:lnSpc>
                <a:spcPct val="80000"/>
              </a:lnSpc>
              <a:defRPr lang="en-US" sz="96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8534400" y="4754729"/>
            <a:ext cx="3084441" cy="1080302"/>
          </a:xfrm>
          <a:solidFill>
            <a:schemeClr val="bg2"/>
          </a:solidFill>
        </p:spPr>
        <p:txBody>
          <a:bodyPr vert="horz" lIns="91440" tIns="45720" rIns="91440" bIns="45720" rtlCol="0" anchor="b">
            <a:normAutofit/>
          </a:bodyPr>
          <a:lstStyle>
            <a:lvl1pPr marL="0" indent="0" algn="r">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47579"/>
            <a:ext cx="2477899" cy="586001"/>
          </a:xfrm>
          <a:noFill/>
        </p:spPr>
        <p:txBody>
          <a:bodyPr/>
          <a:lstStyle>
            <a:lvl1pPr algn="r">
              <a:defRPr sz="1050"/>
            </a:lvl1pPr>
          </a:lstStyle>
          <a:p>
            <a:endParaRPr lang="en-IN"/>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737957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926297" y="6172185"/>
            <a:ext cx="10326757"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128016" y="365760"/>
            <a:ext cx="11534790" cy="5525653"/>
          </a:xfrm>
          <a:noFill/>
        </p:spPr>
        <p:txBody>
          <a:bodyPr anchor="t">
            <a:normAutofit/>
          </a:bodyPr>
          <a:lstStyle>
            <a:lvl1pPr>
              <a:defRPr sz="11500"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endParaRPr lang="en-IN"/>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45C6179F-8948-4CFE-A4FB-1A251335D0FB}" type="slidenum">
              <a:rPr lang="en-IN" smtClean="0"/>
              <a:t>‹#›</a:t>
            </a:fld>
            <a:endParaRPr lang="en-IN"/>
          </a:p>
        </p:txBody>
      </p:sp>
    </p:spTree>
    <p:extLst>
      <p:ext uri="{BB962C8B-B14F-4D97-AF65-F5344CB8AC3E}">
        <p14:creationId xmlns:p14="http://schemas.microsoft.com/office/powerpoint/2010/main" val="3245696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321906" y="685800"/>
            <a:ext cx="10184294"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4724403" y="2043904"/>
            <a:ext cx="7467597"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406175" y="2720396"/>
            <a:ext cx="5645423" cy="2494309"/>
          </a:xfrm>
          <a:solidFill>
            <a:schemeClr val="bg2">
              <a:lumMod val="90000"/>
            </a:schemeClr>
          </a:solidFill>
        </p:spPr>
        <p:txBody>
          <a:bodyPr vert="horz" lIns="91440" tIns="45720" rIns="91440" bIns="137160" rtlCol="0" anchor="t">
            <a:normAutofit/>
          </a:bodyPr>
          <a:lstStyle>
            <a:lvl1pPr>
              <a:defRPr lang="en-US" sz="12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586410" y="569843"/>
            <a:ext cx="1470992" cy="541698"/>
          </a:xfrm>
          <a:solidFill>
            <a:schemeClr val="bg2">
              <a:lumMod val="90000"/>
            </a:schemeClr>
          </a:solidFill>
        </p:spPr>
        <p:txBody>
          <a:bodyPr anchor="t"/>
          <a:lstStyle>
            <a:lvl1pPr algn="l">
              <a:defRPr sz="1050"/>
            </a:lvl1pPr>
          </a:lstStyle>
          <a:p>
            <a:endParaRPr lang="en-IN"/>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10198" y="2743202"/>
            <a:ext cx="6096001" cy="3467098"/>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413627"/>
            <a:ext cx="1256738" cy="545500"/>
          </a:xfrm>
          <a:solidFill>
            <a:schemeClr val="bg2">
              <a:lumMod val="90000"/>
            </a:schemeClr>
          </a:solidFill>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413627"/>
            <a:ext cx="429372" cy="545500"/>
          </a:xfrm>
          <a:solidFill>
            <a:schemeClr val="bg2">
              <a:lumMod val="90000"/>
            </a:schemeClr>
          </a:solid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334511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371603" y="3415504"/>
            <a:ext cx="10820397"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1150620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0"/>
            <a:ext cx="7930892" cy="2238587"/>
          </a:xfrm>
          <a:noFill/>
        </p:spPr>
        <p:txBody>
          <a:bodyPr anchor="t">
            <a:normAutofit/>
          </a:bodyPr>
          <a:lstStyle>
            <a:lvl1pPr>
              <a:defRPr sz="12000" spc="-50"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804946" y="3840480"/>
            <a:ext cx="6543924" cy="2536466"/>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134611" y="612381"/>
            <a:ext cx="1484228" cy="479352"/>
          </a:xfrm>
          <a:noFill/>
        </p:spPr>
        <p:txBody>
          <a:bodyPr anchor="t"/>
          <a:lstStyle>
            <a:lvl1pPr algn="r">
              <a:defRPr sz="1050"/>
            </a:lvl1p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33512" y="2756699"/>
            <a:ext cx="1256738" cy="423823"/>
          </a:xfrm>
          <a:solidFill>
            <a:schemeClr val="bg2">
              <a:lumMod val="90000"/>
            </a:schemeClr>
          </a:solidFill>
        </p:spPr>
        <p:txBody>
          <a:bodyPr anchor="ctr"/>
          <a:lstStyle>
            <a:lvl1pPr algn="r">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2756699"/>
            <a:ext cx="429372" cy="423823"/>
          </a:xfrm>
          <a:solidFill>
            <a:schemeClr val="bg2">
              <a:lumMod val="90000"/>
            </a:schemeClr>
          </a:solidFill>
        </p:spPr>
        <p:txBody>
          <a:bodyPr/>
          <a:lstStyle/>
          <a:p>
            <a:fld id="{45C6179F-8948-4CFE-A4FB-1A251335D0FB}" type="slidenum">
              <a:rPr lang="en-IN" smtClean="0"/>
              <a:t>‹#›</a:t>
            </a:fld>
            <a:endParaRPr lang="en-IN"/>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8763000" y="3415504"/>
            <a:ext cx="342900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66969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2057399"/>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2057401"/>
            <a:ext cx="46482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693040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31915"/>
            <a:ext cx="3968496"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090020" y="1001865"/>
            <a:ext cx="6416180" cy="46833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2333076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1242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24384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733800" y="1367622"/>
            <a:ext cx="7929006" cy="44775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810000" y="6210300"/>
            <a:ext cx="76962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3657601" y="6029868"/>
            <a:ext cx="2024542" cy="365125"/>
          </a:xfrm>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88441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4864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5063318" y="0"/>
            <a:ext cx="438548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5056" y="1965281"/>
            <a:ext cx="4859992" cy="3732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872799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99475"/>
            <a:ext cx="362544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2124222"/>
            <a:ext cx="3567404" cy="3488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4800601" y="0"/>
            <a:ext cx="73914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496344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30047"/>
            <a:ext cx="4939005"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746792"/>
            <a:ext cx="5776896" cy="3969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7391400" y="0"/>
            <a:ext cx="48006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3690596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78486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7450456" y="0"/>
            <a:ext cx="4142830" cy="1978681"/>
          </a:xfrm>
        </p:spPr>
        <p:txBody>
          <a:bodyPr l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8442196" y="2112973"/>
            <a:ext cx="3151090" cy="3678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8439912" y="6029868"/>
            <a:ext cx="1911096" cy="365125"/>
          </a:xfrm>
          <a:noFill/>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351008" y="6029868"/>
            <a:ext cx="890077" cy="365125"/>
          </a:xfrm>
          <a:noFill/>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934068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12192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01376"/>
            <a:ext cx="360112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504" y="2496848"/>
            <a:ext cx="360112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4" y="503237"/>
            <a:ext cx="1907799" cy="365125"/>
          </a:xfrm>
          <a:noFill/>
        </p:spPr>
        <p:txBody>
          <a:bodyPr/>
          <a:lstStyle>
            <a:lvl1pPr algn="l">
              <a:defRPr/>
            </a:lvl1p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603504" y="4800600"/>
            <a:ext cx="1256738" cy="365125"/>
          </a:xfrm>
          <a:noFill/>
        </p:spPr>
        <p:txBody>
          <a:bodyPr/>
          <a:lstStyle>
            <a:lvl1pPr algn="l">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947641" y="4800600"/>
            <a:ext cx="429372" cy="365125"/>
          </a:xfrm>
          <a:no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650687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673955"/>
            <a:ext cx="315468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4647060"/>
            <a:ext cx="7552114" cy="13828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noFill/>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7542" y="6029868"/>
            <a:ext cx="429372" cy="365125"/>
          </a:xfrm>
          <a:no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2277539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5" y="337062"/>
            <a:ext cx="6787898" cy="845931"/>
          </a:xfrm>
        </p:spPr>
        <p:txBody>
          <a:bodyPr tIns="91440" bIns="91440"/>
          <a:lstStyle>
            <a:lvl1pP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5468" y="637706"/>
            <a:ext cx="1907799" cy="365125"/>
          </a:xfrm>
        </p:spPr>
        <p:txBody>
          <a:bodyPr anchor="t"/>
          <a:lstStyle>
            <a:lvl1pPr algn="r">
              <a:defRPr/>
            </a:lvl1pPr>
          </a:lstStyle>
          <a:p>
            <a:endParaRPr lang="en-IN"/>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739140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66163" y="1266737"/>
            <a:ext cx="2894795" cy="4763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5C6179F-8948-4CFE-A4FB-1A251335D0FB}" type="slidenum">
              <a:rPr lang="en-IN" smtClean="0"/>
              <a:t>‹#›</a:t>
            </a:fld>
            <a:endParaRPr lang="en-IN"/>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11502704"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0629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anchor="ctr"/>
          <a:lstStyle>
            <a:lvl1pPr algn="l">
              <a:defRPr/>
            </a:lvl1p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3073951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800599" y="5149121"/>
            <a:ext cx="6861107" cy="842527"/>
          </a:xfrm>
          <a:noFill/>
        </p:spPr>
        <p:txBody>
          <a:bodyPr anchor="t"/>
          <a:lstStyle>
            <a:lvl1pPr algn="r">
              <a:defRPr b="0" cap="all" baseline="0">
                <a:solidFill>
                  <a:schemeClr val="accent1"/>
                </a:solidFill>
                <a:effectLst/>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lIns="0" tIns="0" rIns="0" bIns="0" anchor="b">
            <a:normAutofit/>
          </a:bodyPr>
          <a:lstStyle>
            <a:lvl1pPr marL="0" indent="0">
              <a:buNone/>
              <a:defRPr sz="28000" spc="-200" baseline="0">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7"/>
            <a:ext cx="2137769" cy="365125"/>
          </a:xfrm>
          <a:noFill/>
        </p:spPr>
        <p:txBody>
          <a:bodyPr/>
          <a:lstStyle>
            <a:lvl1pPr>
              <a:defRPr b="0">
                <a:solidFill>
                  <a:schemeClr val="tx2"/>
                </a:solidFill>
              </a:defRPr>
            </a:lvl1p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45C6179F-8948-4CFE-A4FB-1A251335D0FB}" type="slidenum">
              <a:rPr lang="en-IN" smtClean="0"/>
              <a:t>‹#›</a:t>
            </a:fld>
            <a:endParaRPr lang="en-IN"/>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11503594" y="675861"/>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2200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10169921" cy="4949687"/>
          </a:xfrm>
        </p:spPr>
        <p:txBody>
          <a:bodyPr anchor="b">
            <a:normAutofit/>
          </a:bodyPr>
          <a:lstStyle>
            <a:lvl1pPr marL="0" indent="0">
              <a:lnSpc>
                <a:spcPct val="80000"/>
              </a:lnSpc>
              <a:spcBef>
                <a:spcPts val="0"/>
              </a:spcBef>
              <a:buNone/>
              <a:defRPr sz="7200" cap="all" spc="-100" baseline="0">
                <a:solidFill>
                  <a:schemeClr val="accent1"/>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85800"/>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lumMod val="60000"/>
              <a:lumOff val="40000"/>
            </a:schemeClr>
          </a:solidFill>
        </p:spPr>
        <p:txBody>
          <a:bodyPr/>
          <a:lstStyle>
            <a:lvl1pPr>
              <a:defRPr b="0" spc="0">
                <a:solidFill>
                  <a:schemeClr val="bg1"/>
                </a:solidFill>
              </a:defRPr>
            </a:lvl1p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01227"/>
            <a:ext cx="1256738" cy="365125"/>
          </a:xfrm>
          <a:solidFill>
            <a:schemeClr val="accent2">
              <a:lumMod val="60000"/>
              <a:lumOff val="40000"/>
            </a:schemeClr>
          </a:solidFill>
        </p:spPr>
        <p:txBody>
          <a:bodyPr/>
          <a:lstStyle>
            <a:lvl1pPr>
              <a:defRPr>
                <a:solidFill>
                  <a:schemeClr val="bg1"/>
                </a:solidFill>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501227"/>
            <a:ext cx="429372" cy="365125"/>
          </a:xfrm>
          <a:solidFill>
            <a:schemeClr val="accent2">
              <a:lumMod val="60000"/>
              <a:lumOff val="40000"/>
            </a:schemeClr>
          </a:solidFill>
        </p:spPr>
        <p:txBody>
          <a:bodyPr/>
          <a:lstStyle>
            <a:lvl1pPr>
              <a:defRPr>
                <a:solidFill>
                  <a:schemeClr val="bg1"/>
                </a:solidFill>
              </a:defRPr>
            </a:lvl1pPr>
          </a:lstStyle>
          <a:p>
            <a:fld id="{45C6179F-8948-4CFE-A4FB-1A251335D0FB}" type="slidenum">
              <a:rPr lang="en-IN" smtClean="0"/>
              <a:t>‹#›</a:t>
            </a:fld>
            <a:endParaRPr lang="en-IN"/>
          </a:p>
        </p:txBody>
      </p:sp>
    </p:spTree>
    <p:extLst>
      <p:ext uri="{BB962C8B-B14F-4D97-AF65-F5344CB8AC3E}">
        <p14:creationId xmlns:p14="http://schemas.microsoft.com/office/powerpoint/2010/main" val="1472107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0" y="0"/>
            <a:ext cx="12191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876300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4114800" y="5410203"/>
            <a:ext cx="7543800" cy="372746"/>
          </a:xfrm>
          <a:noFill/>
        </p:spPr>
        <p:txBody>
          <a:bodyPr tIns="91440" bIns="91440" anchor="ctr">
            <a:normAutofit/>
          </a:bodyPr>
          <a:lstStyle>
            <a:lvl1pPr algn="r">
              <a:defRPr sz="20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845296" cy="3656168"/>
          </a:xfrm>
        </p:spPr>
        <p:txBody>
          <a:bodyPr>
            <a:normAutofit/>
          </a:bodyPr>
          <a:lstStyle>
            <a:lvl1pPr marL="228600" indent="-228600">
              <a:lnSpc>
                <a:spcPct val="85000"/>
              </a:lnSpc>
              <a:spcBef>
                <a:spcPts val="0"/>
              </a:spcBef>
              <a:buNone/>
              <a:defRPr sz="580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605430" y="6029868"/>
            <a:ext cx="1911096" cy="365125"/>
          </a:xfrm>
          <a:solidFill>
            <a:schemeClr val="accent3">
              <a:lumMod val="60000"/>
              <a:lumOff val="40000"/>
            </a:schemeClr>
          </a:solidFill>
        </p:spPr>
        <p:txBody>
          <a:bodyPr/>
          <a:lstStyle>
            <a:lvl1pPr>
              <a:defRPr b="0">
                <a:solidFill>
                  <a:schemeClr val="accent5"/>
                </a:solidFill>
                <a:latin typeface="+mn-lt"/>
              </a:defRPr>
            </a:lvl1pPr>
          </a:lstStyle>
          <a:p>
            <a:endParaRPr lang="en-IN"/>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9802368" y="6029868"/>
            <a:ext cx="1435608" cy="365125"/>
          </a:xfrm>
          <a:solidFill>
            <a:schemeClr val="accent3">
              <a:lumMod val="60000"/>
              <a:lumOff val="40000"/>
            </a:schemeClr>
          </a:solidFill>
        </p:spPr>
        <p:txBody>
          <a:bodyPr/>
          <a:lstStyle>
            <a:lvl1pPr>
              <a:defRPr b="0">
                <a:solidFill>
                  <a:schemeClr val="accent5"/>
                </a:solidFill>
                <a:latin typeface="+mn-lt"/>
              </a:defRPr>
            </a:lvl1pPr>
          </a:lstStyle>
          <a:p>
            <a:fld id="{C7503756-DC12-4A8C-91AA-9E9625EFB6E3}" type="datetimeFigureOut">
              <a:rPr lang="en-IN" smtClean="0"/>
              <a:t>22-08-2026</a:t>
            </a:fld>
            <a:endParaRPr lang="en-IN"/>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45C6179F-8948-4CFE-A4FB-1A251335D0FB}" type="slidenum">
              <a:rPr lang="en-IN" smtClean="0"/>
              <a:t>‹#›</a:t>
            </a:fld>
            <a:endParaRPr lang="en-IN"/>
          </a:p>
        </p:txBody>
      </p:sp>
    </p:spTree>
    <p:extLst>
      <p:ext uri="{BB962C8B-B14F-4D97-AF65-F5344CB8AC3E}">
        <p14:creationId xmlns:p14="http://schemas.microsoft.com/office/powerpoint/2010/main" val="3369021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603504" y="521185"/>
            <a:ext cx="10902696" cy="1070849"/>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605431"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6324600"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endParaRPr lang="en-IN"/>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35931346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603504" y="521206"/>
            <a:ext cx="10899648" cy="1069848"/>
          </a:xfrm>
          <a:noFill/>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605431" y="1631076"/>
            <a:ext cx="5157787" cy="709394"/>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605431" y="2372146"/>
            <a:ext cx="5157787" cy="3495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6324600" y="1631076"/>
            <a:ext cx="5183188" cy="709393"/>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6324600" y="2372146"/>
            <a:ext cx="5183188" cy="3495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endParaRPr lang="en-IN"/>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39783223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603504" y="265176"/>
            <a:ext cx="11028923" cy="1325880"/>
          </a:xfrm>
          <a:noFill/>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endParaRPr lang="en-IN"/>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2132104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endParaRPr lang="en-IN"/>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C7503756-DC12-4A8C-91AA-9E9625EFB6E3}" type="datetimeFigureOut">
              <a:rPr lang="en-IN" smtClean="0"/>
              <a:t>22-08-2026</a:t>
            </a:fld>
            <a:endParaRPr lang="en-IN"/>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837323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2057400" y="3084659"/>
            <a:ext cx="10133956"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46306" y="182881"/>
            <a:ext cx="8616684" cy="1874520"/>
          </a:xfrm>
          <a:noFill/>
        </p:spPr>
        <p:txBody>
          <a:bodyPr anchor="t">
            <a:normAutofit/>
          </a:bodyPr>
          <a:lstStyle>
            <a:lvl1pPr>
              <a:defRPr sz="9600">
                <a:solidFill>
                  <a:schemeClr val="accent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53600" y="617923"/>
            <a:ext cx="1866897" cy="461881"/>
          </a:xfrm>
          <a:noFill/>
        </p:spPr>
        <p:txBody>
          <a:bodyPr anchor="t"/>
          <a:lstStyle>
            <a:lvl1pPr algn="r">
              <a:defRPr sz="900"/>
            </a:lvl1pPr>
          </a:lstStyle>
          <a:p>
            <a:endParaRPr lang="en-IN"/>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595846" y="3544866"/>
            <a:ext cx="8990722" cy="2446782"/>
          </a:xfrm>
        </p:spPr>
        <p:txBody>
          <a:bodyP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2595846" y="6024816"/>
            <a:ext cx="1809495" cy="365125"/>
          </a:xfrm>
          <a:solidFill>
            <a:schemeClr val="bg2"/>
          </a:solidFill>
        </p:spPr>
        <p:txBody>
          <a:bodyPr/>
          <a:lstStyle>
            <a:lvl1pPr algn="l">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16088897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8436077"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685800" y="4564627"/>
            <a:ext cx="5068016"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73625" y="530940"/>
            <a:ext cx="7703576" cy="1308290"/>
          </a:xfrm>
          <a:noFill/>
        </p:spPr>
        <p:txBody>
          <a:bodyPr anchor="t">
            <a:normAutofit/>
          </a:bodyPr>
          <a:lstStyle>
            <a:lvl1pPr>
              <a:defRPr sz="8000">
                <a:solidFill>
                  <a:schemeClr val="accent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7005" y="3571531"/>
            <a:ext cx="5009534" cy="1987694"/>
          </a:xfrm>
        </p:spPr>
        <p:txBody>
          <a:bodyPr anchor="ct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nchor="ctr"/>
          <a:lstStyle>
            <a:lvl1pPr algn="l">
              <a:defRPr sz="900" b="1"/>
            </a:lvl1pPr>
          </a:lstStyle>
          <a:p>
            <a:endParaRPr lang="en-IN"/>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799320" y="6029867"/>
            <a:ext cx="1441766" cy="365125"/>
          </a:xfrm>
          <a:noFill/>
        </p:spPr>
        <p:txBody>
          <a:bodyPr/>
          <a:lstStyle>
            <a:lvl1pPr algn="r">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45C6179F-8948-4CFE-A4FB-1A251335D0FB}" type="slidenum">
              <a:rPr lang="en-IN" smtClean="0"/>
              <a:t>‹#›</a:t>
            </a:fld>
            <a:endParaRPr lang="en-IN"/>
          </a:p>
        </p:txBody>
      </p:sp>
    </p:spTree>
    <p:extLst>
      <p:ext uri="{BB962C8B-B14F-4D97-AF65-F5344CB8AC3E}">
        <p14:creationId xmlns:p14="http://schemas.microsoft.com/office/powerpoint/2010/main" val="305002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603504" y="351270"/>
            <a:ext cx="10981137" cy="1239720"/>
          </a:xfrm>
          <a:prstGeom prst="rect">
            <a:avLst/>
          </a:prstGeom>
          <a:solidFill>
            <a:schemeClr val="bg1"/>
          </a:solidFill>
        </p:spPr>
        <p:txBody>
          <a:bodyPr vert="horz" lIns="91440" tIns="45720" rIns="91440" bIns="13716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605431" y="1745956"/>
            <a:ext cx="10981137" cy="3983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605430" y="6029868"/>
            <a:ext cx="1911096" cy="365125"/>
          </a:xfrm>
          <a:prstGeom prst="rect">
            <a:avLst/>
          </a:prstGeom>
          <a:solidFill>
            <a:schemeClr val="bg1"/>
          </a:solidFill>
        </p:spPr>
        <p:txBody>
          <a:bodyPr vert="horz" lIns="91440" tIns="45720" rIns="91440" bIns="45720" rtlCol="0" anchor="ctr"/>
          <a:lstStyle>
            <a:lvl1pPr algn="l">
              <a:defRPr sz="900" b="1" cap="all" spc="60" baseline="0">
                <a:solidFill>
                  <a:schemeClr val="tx2"/>
                </a:solidFill>
              </a:defRPr>
            </a:lvl1pPr>
          </a:lstStyle>
          <a:p>
            <a:endParaRPr lang="en-IN"/>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10058400" y="6029868"/>
            <a:ext cx="1182686"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C7503756-DC12-4A8C-91AA-9E9625EFB6E3}" type="datetimeFigureOut">
              <a:rPr lang="en-IN" smtClean="0"/>
              <a:t>22-08-2026</a:t>
            </a:fld>
            <a:endParaRPr lang="en-IN"/>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11233434" y="6029868"/>
            <a:ext cx="429372"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45C6179F-8948-4CFE-A4FB-1A251335D0FB}" type="slidenum">
              <a:rPr lang="en-IN" smtClean="0"/>
              <a:t>‹#›</a:t>
            </a:fld>
            <a:endParaRPr lang="en-IN"/>
          </a:p>
        </p:txBody>
      </p:sp>
    </p:spTree>
    <p:extLst>
      <p:ext uri="{BB962C8B-B14F-4D97-AF65-F5344CB8AC3E}">
        <p14:creationId xmlns:p14="http://schemas.microsoft.com/office/powerpoint/2010/main" val="2436376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CBEB2-4752-B1B1-9832-32806927FFB8}"/>
              </a:ext>
            </a:extLst>
          </p:cNvPr>
          <p:cNvSpPr>
            <a:spLocks noGrp="1"/>
          </p:cNvSpPr>
          <p:nvPr>
            <p:ph type="ctrTitle"/>
          </p:nvPr>
        </p:nvSpPr>
        <p:spPr/>
        <p:txBody>
          <a:bodyPr>
            <a:normAutofit fontScale="90000"/>
          </a:bodyPr>
          <a:lstStyle/>
          <a:p>
            <a:r>
              <a:rPr lang="en-IN" dirty="0"/>
              <a:t>Arousal, Attention, Orientation, and Cognition</a:t>
            </a:r>
          </a:p>
        </p:txBody>
      </p:sp>
      <p:sp>
        <p:nvSpPr>
          <p:cNvPr id="3" name="Subtitle 2">
            <a:extLst>
              <a:ext uri="{FF2B5EF4-FFF2-40B4-BE49-F238E27FC236}">
                <a16:creationId xmlns:a16="http://schemas.microsoft.com/office/drawing/2014/main" id="{37FD8606-E454-33C0-6434-C57701E05677}"/>
              </a:ext>
            </a:extLst>
          </p:cNvPr>
          <p:cNvSpPr>
            <a:spLocks noGrp="1"/>
          </p:cNvSpPr>
          <p:nvPr>
            <p:ph type="subTitle" idx="1"/>
          </p:nvPr>
        </p:nvSpPr>
        <p:spPr>
          <a:xfrm>
            <a:off x="8534400" y="5037221"/>
            <a:ext cx="3084441" cy="1459832"/>
          </a:xfrm>
        </p:spPr>
        <p:txBody>
          <a:bodyPr>
            <a:noAutofit/>
          </a:bodyPr>
          <a:lstStyle/>
          <a:p>
            <a:r>
              <a:rPr lang="en-US" sz="2000" dirty="0"/>
              <a:t>KHUSHBOO ANJUM</a:t>
            </a:r>
          </a:p>
          <a:p>
            <a:r>
              <a:rPr lang="en-US" sz="2000" dirty="0"/>
              <a:t>ASSISTANT PROFESSOR</a:t>
            </a:r>
          </a:p>
          <a:p>
            <a:r>
              <a:rPr lang="en-US" sz="2000" dirty="0"/>
              <a:t>SHS, CSJMU KANPUR</a:t>
            </a:r>
            <a:endParaRPr lang="en-IN" sz="2000" dirty="0"/>
          </a:p>
        </p:txBody>
      </p:sp>
    </p:spTree>
    <p:extLst>
      <p:ext uri="{BB962C8B-B14F-4D97-AF65-F5344CB8AC3E}">
        <p14:creationId xmlns:p14="http://schemas.microsoft.com/office/powerpoint/2010/main" val="2601072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00260-3FD2-B471-BE50-0D981515BAB0}"/>
              </a:ext>
            </a:extLst>
          </p:cNvPr>
          <p:cNvSpPr>
            <a:spLocks noGrp="1"/>
          </p:cNvSpPr>
          <p:nvPr>
            <p:ph type="title"/>
          </p:nvPr>
        </p:nvSpPr>
        <p:spPr/>
        <p:txBody>
          <a:bodyPr/>
          <a:lstStyle/>
          <a:p>
            <a:r>
              <a:rPr lang="en-US" dirty="0"/>
              <a:t>AROUSAL</a:t>
            </a:r>
            <a:endParaRPr lang="en-IN" dirty="0"/>
          </a:p>
        </p:txBody>
      </p:sp>
      <p:sp>
        <p:nvSpPr>
          <p:cNvPr id="5" name="Content Placeholder 4">
            <a:extLst>
              <a:ext uri="{FF2B5EF4-FFF2-40B4-BE49-F238E27FC236}">
                <a16:creationId xmlns:a16="http://schemas.microsoft.com/office/drawing/2014/main" id="{0776AD77-4471-465E-456F-6FF0845BD971}"/>
              </a:ext>
            </a:extLst>
          </p:cNvPr>
          <p:cNvSpPr>
            <a:spLocks noGrp="1"/>
          </p:cNvSpPr>
          <p:nvPr>
            <p:ph idx="1"/>
          </p:nvPr>
        </p:nvSpPr>
        <p:spPr/>
        <p:txBody>
          <a:bodyPr/>
          <a:lstStyle/>
          <a:p>
            <a:endParaRPr lang="en-IN"/>
          </a:p>
        </p:txBody>
      </p:sp>
      <p:sp>
        <p:nvSpPr>
          <p:cNvPr id="6" name="Picture Placeholder 5">
            <a:extLst>
              <a:ext uri="{FF2B5EF4-FFF2-40B4-BE49-F238E27FC236}">
                <a16:creationId xmlns:a16="http://schemas.microsoft.com/office/drawing/2014/main" id="{138AF5FF-9915-612D-3909-A2FDF2DC1E9D}"/>
              </a:ext>
            </a:extLst>
          </p:cNvPr>
          <p:cNvSpPr>
            <a:spLocks noGrp="1"/>
          </p:cNvSpPr>
          <p:nvPr>
            <p:ph type="pic" sz="quarter" idx="13"/>
          </p:nvPr>
        </p:nvSpPr>
        <p:spPr/>
      </p:sp>
    </p:spTree>
    <p:extLst>
      <p:ext uri="{BB962C8B-B14F-4D97-AF65-F5344CB8AC3E}">
        <p14:creationId xmlns:p14="http://schemas.microsoft.com/office/powerpoint/2010/main" val="2118947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46C037-1415-9997-298E-C219E734D0BF}"/>
              </a:ext>
            </a:extLst>
          </p:cNvPr>
          <p:cNvSpPr>
            <a:spLocks noGrp="1"/>
          </p:cNvSpPr>
          <p:nvPr>
            <p:ph type="title"/>
          </p:nvPr>
        </p:nvSpPr>
        <p:spPr/>
        <p:txBody>
          <a:bodyPr/>
          <a:lstStyle/>
          <a:p>
            <a:r>
              <a:rPr lang="en-US" dirty="0"/>
              <a:t>AROUSAL </a:t>
            </a:r>
            <a:endParaRPr lang="en-IN" dirty="0"/>
          </a:p>
        </p:txBody>
      </p:sp>
      <p:sp>
        <p:nvSpPr>
          <p:cNvPr id="5" name="Content Placeholder 4">
            <a:extLst>
              <a:ext uri="{FF2B5EF4-FFF2-40B4-BE49-F238E27FC236}">
                <a16:creationId xmlns:a16="http://schemas.microsoft.com/office/drawing/2014/main" id="{AF64DCF3-6163-49DA-1FCD-FF1E4DA2F742}"/>
              </a:ext>
            </a:extLst>
          </p:cNvPr>
          <p:cNvSpPr>
            <a:spLocks noGrp="1"/>
          </p:cNvSpPr>
          <p:nvPr>
            <p:ph idx="1"/>
          </p:nvPr>
        </p:nvSpPr>
        <p:spPr/>
        <p:txBody>
          <a:bodyPr>
            <a:normAutofit fontScale="77500" lnSpcReduction="20000"/>
          </a:bodyPr>
          <a:lstStyle/>
          <a:p>
            <a:r>
              <a:rPr lang="en-IN" sz="2800" dirty="0"/>
              <a:t>Arousal is the physiological readiness of the human system for activity </a:t>
            </a:r>
          </a:p>
          <a:p>
            <a:r>
              <a:rPr lang="en-IN" sz="2800" dirty="0"/>
              <a:t> To identify the patient’s level of consciousness. </a:t>
            </a:r>
          </a:p>
          <a:p>
            <a:r>
              <a:rPr lang="en-IN" sz="2800" dirty="0"/>
              <a:t>These terms include </a:t>
            </a:r>
          </a:p>
          <a:p>
            <a:pPr marL="514350" indent="-514350">
              <a:buFont typeface="+mj-lt"/>
              <a:buAutoNum type="arabicPeriod"/>
            </a:pPr>
            <a:r>
              <a:rPr lang="en-IN" sz="2800" dirty="0"/>
              <a:t>alert, </a:t>
            </a:r>
          </a:p>
          <a:p>
            <a:pPr marL="514350" indent="-514350">
              <a:buFont typeface="+mj-lt"/>
              <a:buAutoNum type="arabicPeriod"/>
            </a:pPr>
            <a:r>
              <a:rPr lang="en-IN" sz="2800" dirty="0"/>
              <a:t>lethargic, </a:t>
            </a:r>
          </a:p>
          <a:p>
            <a:pPr marL="514350" indent="-514350">
              <a:buFont typeface="+mj-lt"/>
              <a:buAutoNum type="arabicPeriod"/>
            </a:pPr>
            <a:r>
              <a:rPr lang="en-IN" sz="2800" dirty="0" err="1"/>
              <a:t>obtunded</a:t>
            </a:r>
            <a:r>
              <a:rPr lang="en-IN" sz="2800" dirty="0"/>
              <a:t>, </a:t>
            </a:r>
          </a:p>
          <a:p>
            <a:pPr marL="514350" indent="-514350">
              <a:buFont typeface="+mj-lt"/>
              <a:buAutoNum type="arabicPeriod"/>
            </a:pPr>
            <a:r>
              <a:rPr lang="en-IN" sz="2800" dirty="0"/>
              <a:t>stupor, and </a:t>
            </a:r>
          </a:p>
          <a:p>
            <a:pPr marL="514350" indent="-514350">
              <a:buFont typeface="+mj-lt"/>
              <a:buAutoNum type="arabicPeriod"/>
            </a:pPr>
            <a:r>
              <a:rPr lang="en-IN" sz="2800" dirty="0"/>
              <a:t>Coma</a:t>
            </a:r>
          </a:p>
          <a:p>
            <a:pPr marL="0" indent="0">
              <a:buNone/>
            </a:pPr>
            <a:r>
              <a:rPr lang="en-IN" sz="2800" dirty="0"/>
              <a:t>represent a continuum of physiological readiness for activity</a:t>
            </a:r>
          </a:p>
        </p:txBody>
      </p:sp>
    </p:spTree>
    <p:extLst>
      <p:ext uri="{BB962C8B-B14F-4D97-AF65-F5344CB8AC3E}">
        <p14:creationId xmlns:p14="http://schemas.microsoft.com/office/powerpoint/2010/main" val="979610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34A354-E537-1766-7AC4-85B208AA41C1}"/>
              </a:ext>
            </a:extLst>
          </p:cNvPr>
          <p:cNvSpPr>
            <a:spLocks noGrp="1"/>
          </p:cNvSpPr>
          <p:nvPr>
            <p:ph type="title"/>
          </p:nvPr>
        </p:nvSpPr>
        <p:spPr/>
        <p:txBody>
          <a:bodyPr>
            <a:normAutofit fontScale="90000"/>
          </a:bodyPr>
          <a:lstStyle/>
          <a:p>
            <a:r>
              <a:rPr lang="en-US" dirty="0"/>
              <a:t>AROUSAL</a:t>
            </a:r>
            <a:endParaRPr lang="en-IN" dirty="0"/>
          </a:p>
        </p:txBody>
      </p:sp>
      <p:sp>
        <p:nvSpPr>
          <p:cNvPr id="5" name="Content Placeholder 4">
            <a:extLst>
              <a:ext uri="{FF2B5EF4-FFF2-40B4-BE49-F238E27FC236}">
                <a16:creationId xmlns:a16="http://schemas.microsoft.com/office/drawing/2014/main" id="{1251D4B5-226D-5B6C-5B30-E4765B6A185C}"/>
              </a:ext>
            </a:extLst>
          </p:cNvPr>
          <p:cNvSpPr>
            <a:spLocks noGrp="1"/>
          </p:cNvSpPr>
          <p:nvPr>
            <p:ph idx="1"/>
          </p:nvPr>
        </p:nvSpPr>
        <p:spPr/>
        <p:txBody>
          <a:bodyPr>
            <a:normAutofit lnSpcReduction="10000"/>
          </a:bodyPr>
          <a:lstStyle/>
          <a:p>
            <a:pPr algn="just"/>
            <a:r>
              <a:rPr lang="en-IN" sz="2400" b="1" u="sng" dirty="0"/>
              <a:t>Alert.</a:t>
            </a:r>
            <a:r>
              <a:rPr lang="en-IN" sz="2400" dirty="0"/>
              <a:t> The patient is awake and attentive to normal levels of stimulation. Interactions with the therapist are normal and appropriate. </a:t>
            </a:r>
          </a:p>
          <a:p>
            <a:pPr algn="just"/>
            <a:r>
              <a:rPr lang="en-IN" sz="2400" b="1" u="sng" dirty="0"/>
              <a:t>Lethargic</a:t>
            </a:r>
            <a:r>
              <a:rPr lang="en-IN" sz="2400" dirty="0"/>
              <a:t>. The patient appears drowsy and may fall asleep if not stimulated in some way. Interactions with the therapist may get diverted. The patient may have difficulty in focusing or maintaining attention on a question or task.</a:t>
            </a:r>
          </a:p>
        </p:txBody>
      </p:sp>
    </p:spTree>
    <p:extLst>
      <p:ext uri="{BB962C8B-B14F-4D97-AF65-F5344CB8AC3E}">
        <p14:creationId xmlns:p14="http://schemas.microsoft.com/office/powerpoint/2010/main" val="2124294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F04FB-D580-BBBB-41ED-EA2BF6C92E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458315-9229-1069-1832-6458AAC70B05}"/>
              </a:ext>
            </a:extLst>
          </p:cNvPr>
          <p:cNvSpPr>
            <a:spLocks noGrp="1"/>
          </p:cNvSpPr>
          <p:nvPr>
            <p:ph type="title"/>
          </p:nvPr>
        </p:nvSpPr>
        <p:spPr/>
        <p:txBody>
          <a:bodyPr>
            <a:normAutofit fontScale="90000"/>
          </a:bodyPr>
          <a:lstStyle/>
          <a:p>
            <a:r>
              <a:rPr lang="en-US" dirty="0"/>
              <a:t>AROUSAL</a:t>
            </a:r>
            <a:endParaRPr lang="en-IN" dirty="0"/>
          </a:p>
        </p:txBody>
      </p:sp>
      <p:sp>
        <p:nvSpPr>
          <p:cNvPr id="5" name="Content Placeholder 4">
            <a:extLst>
              <a:ext uri="{FF2B5EF4-FFF2-40B4-BE49-F238E27FC236}">
                <a16:creationId xmlns:a16="http://schemas.microsoft.com/office/drawing/2014/main" id="{195C5E9E-55CC-6408-58B7-2C514EA32F08}"/>
              </a:ext>
            </a:extLst>
          </p:cNvPr>
          <p:cNvSpPr>
            <a:spLocks noGrp="1"/>
          </p:cNvSpPr>
          <p:nvPr>
            <p:ph idx="1"/>
          </p:nvPr>
        </p:nvSpPr>
        <p:spPr/>
        <p:txBody>
          <a:bodyPr>
            <a:normAutofit fontScale="85000" lnSpcReduction="10000"/>
          </a:bodyPr>
          <a:lstStyle/>
          <a:p>
            <a:pPr algn="just"/>
            <a:r>
              <a:rPr lang="en-IN" sz="2400" b="1" u="sng" dirty="0" err="1"/>
              <a:t>Obtunded</a:t>
            </a:r>
            <a:r>
              <a:rPr lang="en-IN" sz="2400" b="1" u="sng" dirty="0"/>
              <a:t>. </a:t>
            </a:r>
            <a:r>
              <a:rPr lang="en-IN" sz="2400" dirty="0"/>
              <a:t>The patient is difficult to arouse from a somnolent state and is frequently confused when awake. Repeated stimulation is required to maintain consciousness. Interactions with the therapist may be largely unproductive. </a:t>
            </a:r>
          </a:p>
          <a:p>
            <a:pPr algn="just"/>
            <a:r>
              <a:rPr lang="en-IN" sz="2400" b="1" u="sng" dirty="0"/>
              <a:t>.Stupor (</a:t>
            </a:r>
            <a:r>
              <a:rPr lang="en-IN" sz="2400" b="1" u="sng" dirty="0" err="1"/>
              <a:t>semicoma</a:t>
            </a:r>
            <a:r>
              <a:rPr lang="en-IN" sz="2400" b="1" u="sng" dirty="0"/>
              <a:t>). </a:t>
            </a:r>
            <a:r>
              <a:rPr lang="en-IN" sz="2400" dirty="0"/>
              <a:t>The patient responds only to strong, generally noxious stimuli and returns to the unconscious state when stimulation is stopped. When aroused, the patient is unable to interact with the therapist.</a:t>
            </a:r>
          </a:p>
        </p:txBody>
      </p:sp>
    </p:spTree>
    <p:extLst>
      <p:ext uri="{BB962C8B-B14F-4D97-AF65-F5344CB8AC3E}">
        <p14:creationId xmlns:p14="http://schemas.microsoft.com/office/powerpoint/2010/main" val="1395280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65A85-7AC8-A1EA-C956-08EF73C2698C}"/>
              </a:ext>
            </a:extLst>
          </p:cNvPr>
          <p:cNvSpPr>
            <a:spLocks noGrp="1"/>
          </p:cNvSpPr>
          <p:nvPr>
            <p:ph type="title"/>
          </p:nvPr>
        </p:nvSpPr>
        <p:spPr/>
        <p:txBody>
          <a:bodyPr>
            <a:normAutofit fontScale="90000"/>
          </a:bodyPr>
          <a:lstStyle/>
          <a:p>
            <a:r>
              <a:rPr lang="en-US" dirty="0"/>
              <a:t>AROUSAL</a:t>
            </a:r>
            <a:endParaRPr lang="en-IN" dirty="0"/>
          </a:p>
        </p:txBody>
      </p:sp>
      <p:sp>
        <p:nvSpPr>
          <p:cNvPr id="3" name="Content Placeholder 2">
            <a:extLst>
              <a:ext uri="{FF2B5EF4-FFF2-40B4-BE49-F238E27FC236}">
                <a16:creationId xmlns:a16="http://schemas.microsoft.com/office/drawing/2014/main" id="{0CCEEC46-62AE-9770-FE44-9FAFB56DD062}"/>
              </a:ext>
            </a:extLst>
          </p:cNvPr>
          <p:cNvSpPr>
            <a:spLocks noGrp="1"/>
          </p:cNvSpPr>
          <p:nvPr>
            <p:ph idx="1"/>
          </p:nvPr>
        </p:nvSpPr>
        <p:spPr/>
        <p:txBody>
          <a:bodyPr>
            <a:normAutofit/>
          </a:bodyPr>
          <a:lstStyle/>
          <a:p>
            <a:pPr algn="just"/>
            <a:r>
              <a:rPr lang="en-IN" sz="2400" b="1" u="sng" dirty="0"/>
              <a:t>. Coma (deep coma). </a:t>
            </a:r>
            <a:r>
              <a:rPr lang="en-IN" sz="2400" dirty="0"/>
              <a:t>The patient cannot be aroused by any type of stimulation. Reflex motor responses may or may not be seen.</a:t>
            </a:r>
          </a:p>
        </p:txBody>
      </p:sp>
    </p:spTree>
    <p:extLst>
      <p:ext uri="{BB962C8B-B14F-4D97-AF65-F5344CB8AC3E}">
        <p14:creationId xmlns:p14="http://schemas.microsoft.com/office/powerpoint/2010/main" val="1486877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648F-0010-6737-C0AE-D66FE318C2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5642783-BD77-517A-B75A-54927555D7EB}"/>
              </a:ext>
            </a:extLst>
          </p:cNvPr>
          <p:cNvSpPr>
            <a:spLocks noGrp="1"/>
          </p:cNvSpPr>
          <p:nvPr>
            <p:ph type="title"/>
          </p:nvPr>
        </p:nvSpPr>
        <p:spPr/>
        <p:txBody>
          <a:bodyPr/>
          <a:lstStyle/>
          <a:p>
            <a:r>
              <a:rPr lang="en-US" dirty="0"/>
              <a:t>ATTENTION</a:t>
            </a:r>
            <a:endParaRPr lang="en-IN" dirty="0"/>
          </a:p>
        </p:txBody>
      </p:sp>
      <p:sp>
        <p:nvSpPr>
          <p:cNvPr id="5" name="Content Placeholder 4">
            <a:extLst>
              <a:ext uri="{FF2B5EF4-FFF2-40B4-BE49-F238E27FC236}">
                <a16:creationId xmlns:a16="http://schemas.microsoft.com/office/drawing/2014/main" id="{72515E5A-9B6F-81AE-3DD7-2A6C5415D079}"/>
              </a:ext>
            </a:extLst>
          </p:cNvPr>
          <p:cNvSpPr>
            <a:spLocks noGrp="1"/>
          </p:cNvSpPr>
          <p:nvPr>
            <p:ph idx="1"/>
          </p:nvPr>
        </p:nvSpPr>
        <p:spPr/>
        <p:txBody>
          <a:bodyPr/>
          <a:lstStyle/>
          <a:p>
            <a:endParaRPr lang="en-IN"/>
          </a:p>
        </p:txBody>
      </p:sp>
      <p:sp>
        <p:nvSpPr>
          <p:cNvPr id="6" name="Picture Placeholder 5">
            <a:extLst>
              <a:ext uri="{FF2B5EF4-FFF2-40B4-BE49-F238E27FC236}">
                <a16:creationId xmlns:a16="http://schemas.microsoft.com/office/drawing/2014/main" id="{B17C4544-D981-6F6C-8618-349BD56B544C}"/>
              </a:ext>
            </a:extLst>
          </p:cNvPr>
          <p:cNvSpPr>
            <a:spLocks noGrp="1"/>
          </p:cNvSpPr>
          <p:nvPr>
            <p:ph type="pic" sz="quarter" idx="13"/>
          </p:nvPr>
        </p:nvSpPr>
        <p:spPr/>
      </p:sp>
    </p:spTree>
    <p:extLst>
      <p:ext uri="{BB962C8B-B14F-4D97-AF65-F5344CB8AC3E}">
        <p14:creationId xmlns:p14="http://schemas.microsoft.com/office/powerpoint/2010/main" val="1510565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05B566-1729-5A60-AC84-84E4C2F88223}"/>
              </a:ext>
            </a:extLst>
          </p:cNvPr>
          <p:cNvSpPr>
            <a:spLocks noGrp="1"/>
          </p:cNvSpPr>
          <p:nvPr>
            <p:ph type="title"/>
          </p:nvPr>
        </p:nvSpPr>
        <p:spPr>
          <a:xfrm rot="16200000">
            <a:off x="-1665773" y="2460797"/>
            <a:ext cx="6164620" cy="2494309"/>
          </a:xfrm>
        </p:spPr>
        <p:txBody>
          <a:bodyPr>
            <a:normAutofit fontScale="90000"/>
          </a:bodyPr>
          <a:lstStyle/>
          <a:p>
            <a:r>
              <a:rPr lang="en-US" dirty="0"/>
              <a:t>ATTENTION</a:t>
            </a:r>
            <a:endParaRPr lang="en-IN" dirty="0"/>
          </a:p>
        </p:txBody>
      </p:sp>
      <p:sp>
        <p:nvSpPr>
          <p:cNvPr id="6" name="Content Placeholder 5">
            <a:extLst>
              <a:ext uri="{FF2B5EF4-FFF2-40B4-BE49-F238E27FC236}">
                <a16:creationId xmlns:a16="http://schemas.microsoft.com/office/drawing/2014/main" id="{546666AA-F790-5BD5-58AB-99EAEF12E493}"/>
              </a:ext>
            </a:extLst>
          </p:cNvPr>
          <p:cNvSpPr>
            <a:spLocks noGrp="1"/>
          </p:cNvSpPr>
          <p:nvPr>
            <p:ph idx="1"/>
          </p:nvPr>
        </p:nvSpPr>
        <p:spPr/>
        <p:txBody>
          <a:bodyPr>
            <a:normAutofit/>
          </a:bodyPr>
          <a:lstStyle/>
          <a:p>
            <a:pPr marL="0" indent="0" algn="just">
              <a:buNone/>
            </a:pPr>
            <a:r>
              <a:rPr lang="en-IN" sz="2400" dirty="0"/>
              <a:t>Attention is selective awareness of the environment or responsiveness to a stimulus or task without being distracted by other stimuli. Attention can be examined by asking the patient to repeat items on a progressively more challenging list. These repetition tasks can begin with two or three items and gradually progress to longer lists. </a:t>
            </a:r>
          </a:p>
        </p:txBody>
      </p:sp>
    </p:spTree>
    <p:extLst>
      <p:ext uri="{BB962C8B-B14F-4D97-AF65-F5344CB8AC3E}">
        <p14:creationId xmlns:p14="http://schemas.microsoft.com/office/powerpoint/2010/main" val="1724977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04134-2FC6-AB52-2A6E-428C2D77B04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01821C-BEDF-FF8F-4D87-40E167CA2305}"/>
              </a:ext>
            </a:extLst>
          </p:cNvPr>
          <p:cNvSpPr>
            <a:spLocks noGrp="1"/>
          </p:cNvSpPr>
          <p:nvPr>
            <p:ph type="title"/>
          </p:nvPr>
        </p:nvSpPr>
        <p:spPr>
          <a:xfrm rot="16200000">
            <a:off x="-1665773" y="2460797"/>
            <a:ext cx="6164620" cy="2494309"/>
          </a:xfrm>
        </p:spPr>
        <p:txBody>
          <a:bodyPr>
            <a:normAutofit fontScale="90000"/>
          </a:bodyPr>
          <a:lstStyle/>
          <a:p>
            <a:r>
              <a:rPr lang="en-US" dirty="0"/>
              <a:t>ATTENTION</a:t>
            </a:r>
            <a:endParaRPr lang="en-IN" dirty="0"/>
          </a:p>
        </p:txBody>
      </p:sp>
      <p:sp>
        <p:nvSpPr>
          <p:cNvPr id="6" name="Content Placeholder 5">
            <a:extLst>
              <a:ext uri="{FF2B5EF4-FFF2-40B4-BE49-F238E27FC236}">
                <a16:creationId xmlns:a16="http://schemas.microsoft.com/office/drawing/2014/main" id="{93F2EA13-C468-9CE2-16DD-77BBDA30E6CA}"/>
              </a:ext>
            </a:extLst>
          </p:cNvPr>
          <p:cNvSpPr>
            <a:spLocks noGrp="1"/>
          </p:cNvSpPr>
          <p:nvPr>
            <p:ph idx="1"/>
          </p:nvPr>
        </p:nvSpPr>
        <p:spPr/>
        <p:txBody>
          <a:bodyPr/>
          <a:lstStyle/>
          <a:p>
            <a:r>
              <a:rPr lang="en-IN" b="1" dirty="0"/>
              <a:t>For example</a:t>
            </a:r>
            <a:r>
              <a:rPr lang="en-IN" dirty="0"/>
              <a:t>, the patient might be asked to repeat a series of numbers, letters, or words. </a:t>
            </a:r>
          </a:p>
          <a:p>
            <a:r>
              <a:rPr lang="en-IN" dirty="0"/>
              <a:t>Another approach to examining attention is to ask the patient to spell words backwards (e.g., book, fork, bottle, garden). The task can be made more challenging by using progressively longer words. Individuals with a high attention span will be able to perform the task. Attention deficits will be apparent when the order of letters is confused.</a:t>
            </a:r>
          </a:p>
        </p:txBody>
      </p:sp>
    </p:spTree>
    <p:extLst>
      <p:ext uri="{BB962C8B-B14F-4D97-AF65-F5344CB8AC3E}">
        <p14:creationId xmlns:p14="http://schemas.microsoft.com/office/powerpoint/2010/main" val="435983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E51F-A4F4-0AD6-6581-68CF67AF74A1}"/>
              </a:ext>
            </a:extLst>
          </p:cNvPr>
          <p:cNvSpPr>
            <a:spLocks noGrp="1"/>
          </p:cNvSpPr>
          <p:nvPr>
            <p:ph type="title"/>
          </p:nvPr>
        </p:nvSpPr>
        <p:spPr>
          <a:xfrm rot="16200000">
            <a:off x="-1898383" y="2228186"/>
            <a:ext cx="6629840" cy="2494309"/>
          </a:xfrm>
        </p:spPr>
        <p:txBody>
          <a:bodyPr>
            <a:normAutofit/>
          </a:bodyPr>
          <a:lstStyle/>
          <a:p>
            <a:r>
              <a:rPr lang="en-US" sz="9600" dirty="0"/>
              <a:t>ORIENTATION</a:t>
            </a:r>
            <a:endParaRPr lang="en-IN" sz="9600" dirty="0"/>
          </a:p>
        </p:txBody>
      </p:sp>
      <p:sp>
        <p:nvSpPr>
          <p:cNvPr id="3" name="Content Placeholder 2">
            <a:extLst>
              <a:ext uri="{FF2B5EF4-FFF2-40B4-BE49-F238E27FC236}">
                <a16:creationId xmlns:a16="http://schemas.microsoft.com/office/drawing/2014/main" id="{2903D831-274B-C3DC-EA51-8CAE237D62EF}"/>
              </a:ext>
            </a:extLst>
          </p:cNvPr>
          <p:cNvSpPr>
            <a:spLocks noGrp="1"/>
          </p:cNvSpPr>
          <p:nvPr>
            <p:ph idx="1"/>
          </p:nvPr>
        </p:nvSpPr>
        <p:spPr/>
        <p:txBody>
          <a:bodyPr>
            <a:normAutofit/>
          </a:bodyPr>
          <a:lstStyle/>
          <a:p>
            <a:pPr marL="0" indent="0">
              <a:buNone/>
            </a:pPr>
            <a:r>
              <a:rPr lang="en-IN" sz="2000" dirty="0"/>
              <a:t>Orientation assesses awareness of </a:t>
            </a:r>
            <a:r>
              <a:rPr lang="en-IN" sz="2000" b="1" dirty="0"/>
              <a:t>person, place, time and situation</a:t>
            </a:r>
            <a:r>
              <a:rPr lang="en-IN" sz="2000" dirty="0"/>
              <a:t>.</a:t>
            </a:r>
          </a:p>
          <a:p>
            <a:endParaRPr lang="en-IN" sz="2000" dirty="0"/>
          </a:p>
        </p:txBody>
      </p:sp>
      <p:graphicFrame>
        <p:nvGraphicFramePr>
          <p:cNvPr id="4" name="Table 3">
            <a:extLst>
              <a:ext uri="{FF2B5EF4-FFF2-40B4-BE49-F238E27FC236}">
                <a16:creationId xmlns:a16="http://schemas.microsoft.com/office/drawing/2014/main" id="{E7E5CEC3-505B-44C8-E65A-F4F74F4D6319}"/>
              </a:ext>
            </a:extLst>
          </p:cNvPr>
          <p:cNvGraphicFramePr>
            <a:graphicFrameLocks noGrp="1"/>
          </p:cNvGraphicFramePr>
          <p:nvPr>
            <p:extLst>
              <p:ext uri="{D42A27DB-BD31-4B8C-83A1-F6EECF244321}">
                <p14:modId xmlns:p14="http://schemas.microsoft.com/office/powerpoint/2010/main" val="888317711"/>
              </p:ext>
            </p:extLst>
          </p:nvPr>
        </p:nvGraphicFramePr>
        <p:xfrm>
          <a:off x="5250425" y="3657600"/>
          <a:ext cx="6540524" cy="2904078"/>
        </p:xfrm>
        <a:graphic>
          <a:graphicData uri="http://schemas.openxmlformats.org/drawingml/2006/table">
            <a:tbl>
              <a:tblPr firstRow="1" bandRow="1">
                <a:tableStyleId>{5C22544A-7EE6-4342-B048-85BDC9FD1C3A}</a:tableStyleId>
              </a:tblPr>
              <a:tblGrid>
                <a:gridCol w="1635131">
                  <a:extLst>
                    <a:ext uri="{9D8B030D-6E8A-4147-A177-3AD203B41FA5}">
                      <a16:colId xmlns:a16="http://schemas.microsoft.com/office/drawing/2014/main" val="1306262779"/>
                    </a:ext>
                  </a:extLst>
                </a:gridCol>
                <a:gridCol w="1635131">
                  <a:extLst>
                    <a:ext uri="{9D8B030D-6E8A-4147-A177-3AD203B41FA5}">
                      <a16:colId xmlns:a16="http://schemas.microsoft.com/office/drawing/2014/main" val="2707763269"/>
                    </a:ext>
                  </a:extLst>
                </a:gridCol>
                <a:gridCol w="1635131">
                  <a:extLst>
                    <a:ext uri="{9D8B030D-6E8A-4147-A177-3AD203B41FA5}">
                      <a16:colId xmlns:a16="http://schemas.microsoft.com/office/drawing/2014/main" val="956468014"/>
                    </a:ext>
                  </a:extLst>
                </a:gridCol>
                <a:gridCol w="1635131">
                  <a:extLst>
                    <a:ext uri="{9D8B030D-6E8A-4147-A177-3AD203B41FA5}">
                      <a16:colId xmlns:a16="http://schemas.microsoft.com/office/drawing/2014/main" val="2518540369"/>
                    </a:ext>
                  </a:extLst>
                </a:gridCol>
              </a:tblGrid>
              <a:tr h="656502">
                <a:tc>
                  <a:txBody>
                    <a:bodyPr/>
                    <a:lstStyle/>
                    <a:p>
                      <a:r>
                        <a:rPr lang="en-US" dirty="0"/>
                        <a:t>PERSON</a:t>
                      </a:r>
                      <a:endParaRPr lang="en-IN" dirty="0"/>
                    </a:p>
                  </a:txBody>
                  <a:tcPr/>
                </a:tc>
                <a:tc>
                  <a:txBody>
                    <a:bodyPr/>
                    <a:lstStyle/>
                    <a:p>
                      <a:r>
                        <a:rPr lang="en-US" dirty="0"/>
                        <a:t>PLACE</a:t>
                      </a:r>
                      <a:endParaRPr lang="en-IN" dirty="0"/>
                    </a:p>
                  </a:txBody>
                  <a:tcPr/>
                </a:tc>
                <a:tc>
                  <a:txBody>
                    <a:bodyPr/>
                    <a:lstStyle/>
                    <a:p>
                      <a:r>
                        <a:rPr lang="en-US" dirty="0"/>
                        <a:t>TIME</a:t>
                      </a:r>
                      <a:endParaRPr lang="en-IN" dirty="0"/>
                    </a:p>
                  </a:txBody>
                  <a:tcPr/>
                </a:tc>
                <a:tc>
                  <a:txBody>
                    <a:bodyPr/>
                    <a:lstStyle/>
                    <a:p>
                      <a:r>
                        <a:rPr lang="en-IN" dirty="0"/>
                        <a:t>Situation</a:t>
                      </a:r>
                    </a:p>
                  </a:txBody>
                  <a:tcPr/>
                </a:tc>
                <a:extLst>
                  <a:ext uri="{0D108BD9-81ED-4DB2-BD59-A6C34878D82A}">
                    <a16:rowId xmlns:a16="http://schemas.microsoft.com/office/drawing/2014/main" val="221859541"/>
                  </a:ext>
                </a:extLst>
              </a:tr>
              <a:tr h="2247576">
                <a:tc>
                  <a:txBody>
                    <a:bodyPr/>
                    <a:lstStyle/>
                    <a:p>
                      <a:pPr lvl="0"/>
                      <a:r>
                        <a:rPr lang="en-IN" dirty="0"/>
                        <a:t>What is your name? </a:t>
                      </a:r>
                    </a:p>
                    <a:p>
                      <a:pPr lvl="0"/>
                      <a:r>
                        <a:rPr lang="en-IN" dirty="0"/>
                        <a:t>How old are you? </a:t>
                      </a:r>
                    </a:p>
                    <a:p>
                      <a:pPr lvl="0"/>
                      <a:r>
                        <a:rPr lang="en-IN" dirty="0"/>
                        <a:t>Who is this person?</a:t>
                      </a:r>
                    </a:p>
                    <a:p>
                      <a:r>
                        <a:rPr lang="en-IN" dirty="0"/>
                        <a:t>When were you born?</a:t>
                      </a:r>
                    </a:p>
                  </a:txBody>
                  <a:tcPr/>
                </a:tc>
                <a:tc>
                  <a:txBody>
                    <a:bodyPr/>
                    <a:lstStyle/>
                    <a:p>
                      <a:pPr lvl="0"/>
                      <a:r>
                        <a:rPr lang="en-IN" dirty="0"/>
                        <a:t>Where are you? </a:t>
                      </a:r>
                    </a:p>
                    <a:p>
                      <a:pPr lvl="0"/>
                      <a:r>
                        <a:rPr lang="en-IN" dirty="0"/>
                        <a:t>What hospital/clinic is this? </a:t>
                      </a:r>
                    </a:p>
                    <a:p>
                      <a:pPr lvl="0"/>
                      <a:r>
                        <a:rPr lang="en-IN" dirty="0"/>
                        <a:t>Which city are we in? </a:t>
                      </a:r>
                    </a:p>
                    <a:p>
                      <a:endParaRPr lang="en-IN" dirty="0"/>
                    </a:p>
                  </a:txBody>
                  <a:tcPr/>
                </a:tc>
                <a:tc>
                  <a:txBody>
                    <a:bodyPr/>
                    <a:lstStyle/>
                    <a:p>
                      <a:pPr lvl="0"/>
                      <a:r>
                        <a:rPr lang="en-IN" dirty="0"/>
                        <a:t>What day is it? </a:t>
                      </a:r>
                    </a:p>
                    <a:p>
                      <a:pPr lvl="0"/>
                      <a:r>
                        <a:rPr lang="en-IN" dirty="0"/>
                        <a:t>What month? </a:t>
                      </a:r>
                    </a:p>
                    <a:p>
                      <a:pPr lvl="0"/>
                      <a:r>
                        <a:rPr lang="en-IN" dirty="0"/>
                        <a:t>What year? </a:t>
                      </a:r>
                    </a:p>
                    <a:p>
                      <a:pPr lvl="0"/>
                      <a:r>
                        <a:rPr lang="en-IN" dirty="0"/>
                        <a:t>Approximately what time is it?</a:t>
                      </a:r>
                    </a:p>
                    <a:p>
                      <a:endParaRPr lang="en-IN" dirty="0"/>
                    </a:p>
                  </a:txBody>
                  <a:tcPr/>
                </a:tc>
                <a:tc>
                  <a:txBody>
                    <a:bodyPr/>
                    <a:lstStyle/>
                    <a:p>
                      <a:pPr lvl="0"/>
                      <a:r>
                        <a:rPr lang="en-IN" dirty="0"/>
                        <a:t>Why are you in the hospital? </a:t>
                      </a:r>
                    </a:p>
                    <a:p>
                      <a:pPr lvl="0"/>
                      <a:r>
                        <a:rPr lang="en-IN" dirty="0"/>
                        <a:t>What happened to you?</a:t>
                      </a:r>
                    </a:p>
                    <a:p>
                      <a:endParaRPr lang="en-IN" dirty="0"/>
                    </a:p>
                  </a:txBody>
                  <a:tcPr/>
                </a:tc>
                <a:extLst>
                  <a:ext uri="{0D108BD9-81ED-4DB2-BD59-A6C34878D82A}">
                    <a16:rowId xmlns:a16="http://schemas.microsoft.com/office/drawing/2014/main" val="358137050"/>
                  </a:ext>
                </a:extLst>
              </a:tr>
            </a:tbl>
          </a:graphicData>
        </a:graphic>
      </p:graphicFrame>
    </p:spTree>
    <p:extLst>
      <p:ext uri="{BB962C8B-B14F-4D97-AF65-F5344CB8AC3E}">
        <p14:creationId xmlns:p14="http://schemas.microsoft.com/office/powerpoint/2010/main" val="1204845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C158E-9A02-258B-5C35-99F882316B2A}"/>
              </a:ext>
            </a:extLst>
          </p:cNvPr>
          <p:cNvSpPr>
            <a:spLocks noGrp="1"/>
          </p:cNvSpPr>
          <p:nvPr>
            <p:ph type="title"/>
          </p:nvPr>
        </p:nvSpPr>
        <p:spPr/>
        <p:txBody>
          <a:bodyPr>
            <a:normAutofit/>
          </a:bodyPr>
          <a:lstStyle/>
          <a:p>
            <a:r>
              <a:rPr lang="en-US" sz="7200" b="1" dirty="0">
                <a:cs typeface="Times New Roman" panose="02020603050405020304" pitchFamily="18" charset="0"/>
              </a:rPr>
              <a:t>COGNITION</a:t>
            </a:r>
            <a:endParaRPr lang="en-IN" sz="7200" b="1"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C42D5EFF-FF10-DCCB-CCA6-BC58B42D462E}"/>
              </a:ext>
            </a:extLst>
          </p:cNvPr>
          <p:cNvSpPr>
            <a:spLocks noGrp="1"/>
          </p:cNvSpPr>
          <p:nvPr>
            <p:ph idx="1"/>
          </p:nvPr>
        </p:nvSpPr>
        <p:spPr>
          <a:xfrm>
            <a:off x="5410198" y="2342147"/>
            <a:ext cx="6096001" cy="4251158"/>
          </a:xfrm>
        </p:spPr>
        <p:txBody>
          <a:bodyPr>
            <a:normAutofit fontScale="92500" lnSpcReduction="10000"/>
          </a:bodyPr>
          <a:lstStyle/>
          <a:p>
            <a:pPr marL="0" indent="0">
              <a:buNone/>
            </a:pPr>
            <a:r>
              <a:rPr lang="en-IN" dirty="0"/>
              <a:t>Cognition is defined as the process of knowing and includes both awareness and judgment. </a:t>
            </a:r>
          </a:p>
          <a:p>
            <a:pPr marL="0" indent="0">
              <a:buNone/>
            </a:pPr>
            <a:r>
              <a:rPr lang="en-IN" b="1" dirty="0"/>
              <a:t>Nolan</a:t>
            </a:r>
            <a:r>
              <a:rPr lang="en-IN" dirty="0"/>
              <a:t> suggests three areas for testing cognition-dependent functions: (1) fund of knowledge, (2) calculation ability, and (3) proverb interpretation.</a:t>
            </a:r>
          </a:p>
          <a:p>
            <a:r>
              <a:rPr lang="en-IN" b="1" dirty="0"/>
              <a:t>Fund of knowledge </a:t>
            </a:r>
            <a:r>
              <a:rPr lang="en-IN" dirty="0"/>
              <a:t>is defined as the sum total of an individual’s learning and experience in life, which will be highly variable and different for each patient. </a:t>
            </a:r>
          </a:p>
          <a:p>
            <a:r>
              <a:rPr lang="en-IN" b="1" dirty="0"/>
              <a:t>Calculation</a:t>
            </a:r>
            <a:r>
              <a:rPr lang="en-IN" dirty="0"/>
              <a:t> ability examines foundational mathematical abilities.63,64 Two associated terms are acalculia (inability to calculate) and </a:t>
            </a:r>
            <a:r>
              <a:rPr lang="en-IN" b="1" dirty="0"/>
              <a:t>dyscalculia</a:t>
            </a:r>
            <a:r>
              <a:rPr lang="en-IN" dirty="0"/>
              <a:t> (difficulty in accomplishing calculations)</a:t>
            </a:r>
          </a:p>
          <a:p>
            <a:r>
              <a:rPr lang="en-IN" b="1" dirty="0"/>
              <a:t>Proverb interpretation </a:t>
            </a:r>
            <a:r>
              <a:rPr lang="en-IN" dirty="0"/>
              <a:t>examines the patient’s ability to interpret use of words outside of their usual context or meaning. </a:t>
            </a:r>
          </a:p>
        </p:txBody>
      </p:sp>
    </p:spTree>
    <p:extLst>
      <p:ext uri="{BB962C8B-B14F-4D97-AF65-F5344CB8AC3E}">
        <p14:creationId xmlns:p14="http://schemas.microsoft.com/office/powerpoint/2010/main" val="2652199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72A0D-1A40-FF9E-2A7E-E8DE58398EAA}"/>
              </a:ext>
            </a:extLst>
          </p:cNvPr>
          <p:cNvSpPr>
            <a:spLocks noGrp="1"/>
          </p:cNvSpPr>
          <p:nvPr>
            <p:ph type="title"/>
          </p:nvPr>
        </p:nvSpPr>
        <p:spPr/>
        <p:txBody>
          <a:bodyPr/>
          <a:lstStyle/>
          <a:p>
            <a:r>
              <a:rPr lang="en-US" dirty="0"/>
              <a:t>MMSE</a:t>
            </a:r>
            <a:endParaRPr lang="en-IN" dirty="0"/>
          </a:p>
        </p:txBody>
      </p:sp>
      <p:pic>
        <p:nvPicPr>
          <p:cNvPr id="5" name="Content Placeholder 4">
            <a:extLst>
              <a:ext uri="{FF2B5EF4-FFF2-40B4-BE49-F238E27FC236}">
                <a16:creationId xmlns:a16="http://schemas.microsoft.com/office/drawing/2014/main" id="{16F3C0D3-F985-FBB6-B9AE-71FD2F3D3259}"/>
              </a:ext>
            </a:extLst>
          </p:cNvPr>
          <p:cNvPicPr>
            <a:picLocks noGrp="1" noChangeAspect="1"/>
          </p:cNvPicPr>
          <p:nvPr>
            <p:ph idx="1"/>
          </p:nvPr>
        </p:nvPicPr>
        <p:blipFill>
          <a:blip r:embed="rId2"/>
          <a:stretch>
            <a:fillRect/>
          </a:stretch>
        </p:blipFill>
        <p:spPr>
          <a:xfrm>
            <a:off x="5836647" y="2023550"/>
            <a:ext cx="5256000" cy="4737062"/>
          </a:xfrm>
          <a:prstGeom prst="rect">
            <a:avLst/>
          </a:prstGeom>
        </p:spPr>
      </p:pic>
    </p:spTree>
    <p:extLst>
      <p:ext uri="{BB962C8B-B14F-4D97-AF65-F5344CB8AC3E}">
        <p14:creationId xmlns:p14="http://schemas.microsoft.com/office/powerpoint/2010/main" val="2039789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1FDF6-C9DF-E055-6577-EE92E580BB1C}"/>
              </a:ext>
            </a:extLst>
          </p:cNvPr>
          <p:cNvSpPr>
            <a:spLocks noGrp="1"/>
          </p:cNvSpPr>
          <p:nvPr>
            <p:ph type="title"/>
          </p:nvPr>
        </p:nvSpPr>
        <p:spPr/>
        <p:txBody>
          <a:bodyPr/>
          <a:lstStyle/>
          <a:p>
            <a:r>
              <a:rPr lang="en-US" dirty="0"/>
              <a:t>MEMORY</a:t>
            </a:r>
            <a:endParaRPr lang="en-IN" dirty="0"/>
          </a:p>
        </p:txBody>
      </p:sp>
      <p:sp>
        <p:nvSpPr>
          <p:cNvPr id="3" name="Content Placeholder 2">
            <a:extLst>
              <a:ext uri="{FF2B5EF4-FFF2-40B4-BE49-F238E27FC236}">
                <a16:creationId xmlns:a16="http://schemas.microsoft.com/office/drawing/2014/main" id="{E9EB8976-6F64-25B2-D113-2AD97D49973C}"/>
              </a:ext>
            </a:extLst>
          </p:cNvPr>
          <p:cNvSpPr>
            <a:spLocks noGrp="1"/>
          </p:cNvSpPr>
          <p:nvPr>
            <p:ph idx="1"/>
          </p:nvPr>
        </p:nvSpPr>
        <p:spPr>
          <a:xfrm>
            <a:off x="4844716" y="2245895"/>
            <a:ext cx="7177903" cy="4283242"/>
          </a:xfrm>
        </p:spPr>
        <p:txBody>
          <a:bodyPr>
            <a:normAutofit/>
          </a:bodyPr>
          <a:lstStyle/>
          <a:p>
            <a:r>
              <a:rPr lang="en-IN" b="1" dirty="0"/>
              <a:t>Anterograde</a:t>
            </a:r>
            <a:r>
              <a:rPr lang="en-IN" dirty="0"/>
              <a:t>: recall of recent events (hours, days); recall of three items after 3 minutes; learning of a word list (e.g. tulip, seventeen, belt, Toyota, cabbage, camel, goose, river) read to the patient for the list to be recalled immediately; this is repeated five times and scored. After 20 minutes a delayed free recall is tested (normal is at least six items) and then recalled with cues. </a:t>
            </a:r>
          </a:p>
          <a:p>
            <a:r>
              <a:rPr lang="en-IN" b="1" dirty="0"/>
              <a:t>Retrograde: </a:t>
            </a:r>
            <a:r>
              <a:rPr lang="en-IN" dirty="0"/>
              <a:t>names of family members; politicians; sports events; precise chronologic details about personal events in the patient’s life; ‘What has been in the news lately?’. </a:t>
            </a:r>
          </a:p>
          <a:p>
            <a:r>
              <a:rPr lang="en-IN" b="1" dirty="0"/>
              <a:t>Semantic</a:t>
            </a:r>
            <a:r>
              <a:rPr lang="en-IN" dirty="0"/>
              <a:t>: naming pictures; pointing at named pictures; defining words or pictures; semantic fluency in naming from categories in 1 minute (e.g. animals or fruits; normal is &gt;15); draw objects (e.g. a pyramid).</a:t>
            </a:r>
          </a:p>
        </p:txBody>
      </p:sp>
    </p:spTree>
    <p:extLst>
      <p:ext uri="{BB962C8B-B14F-4D97-AF65-F5344CB8AC3E}">
        <p14:creationId xmlns:p14="http://schemas.microsoft.com/office/powerpoint/2010/main" val="3214355690"/>
      </p:ext>
    </p:extLst>
  </p:cSld>
  <p:clrMapOvr>
    <a:masterClrMapping/>
  </p:clrMapOvr>
</p:sld>
</file>

<file path=ppt/theme/theme1.xml><?xml version="1.0" encoding="utf-8"?>
<a:theme xmlns:a="http://schemas.openxmlformats.org/drawingml/2006/main" name="Orange Experienc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 experience" id="{9BAA8FFB-1EEF-49AC-B7FF-0F37799585E9}" vid="{6523F788-A6E6-47B0-B3C7-625411BE5A1C}"/>
    </a:ext>
  </a:extLst>
</a:theme>
</file>

<file path=docProps/app.xml><?xml version="1.0" encoding="utf-8"?>
<Properties xmlns="http://schemas.openxmlformats.org/officeDocument/2006/extended-properties" xmlns:vt="http://schemas.openxmlformats.org/officeDocument/2006/docPropsVTypes">
  <Template>Orange Experience</Template>
  <TotalTime>238</TotalTime>
  <Words>746</Words>
  <Application>Microsoft Office PowerPoint</Application>
  <PresentationFormat>Widescreen</PresentationFormat>
  <Paragraphs>59</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Oswald SemiBold</vt:lpstr>
      <vt:lpstr>Times New Roman</vt:lpstr>
      <vt:lpstr>Univers Condensed Light</vt:lpstr>
      <vt:lpstr>Orange Experience</vt:lpstr>
      <vt:lpstr>Arousal, Attention, Orientation, and Cognition</vt:lpstr>
      <vt:lpstr>AROUSAL</vt:lpstr>
      <vt:lpstr>AROUSAL </vt:lpstr>
      <vt:lpstr>AROUSAL</vt:lpstr>
      <vt:lpstr>AROUSAL</vt:lpstr>
      <vt:lpstr>AROUSAL</vt:lpstr>
      <vt:lpstr>ATTENTION</vt:lpstr>
      <vt:lpstr>ATTENTION</vt:lpstr>
      <vt:lpstr>ATTENTION</vt:lpstr>
      <vt:lpstr>ORIENTATION</vt:lpstr>
      <vt:lpstr>COGNITION</vt:lpstr>
      <vt:lpstr>MMSE</vt:lpstr>
      <vt:lpstr>MEMORY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khushboo anjum</dc:creator>
  <cp:lastModifiedBy>khushboo anjum</cp:lastModifiedBy>
  <cp:revision>2</cp:revision>
  <dcterms:created xsi:type="dcterms:W3CDTF">2026-08-21T07:13:20Z</dcterms:created>
  <dcterms:modified xsi:type="dcterms:W3CDTF">2026-08-22T06:54:10Z</dcterms:modified>
</cp:coreProperties>
</file>