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70" r:id="rId14"/>
    <p:sldId id="267" r:id="rId15"/>
    <p:sldId id="269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78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56" autoAdjust="0"/>
    <p:restoredTop sz="94660"/>
  </p:normalViewPr>
  <p:slideViewPr>
    <p:cSldViewPr snapToGrid="0">
      <p:cViewPr varScale="1">
        <p:scale>
          <a:sx n="78" d="100"/>
          <a:sy n="78" d="100"/>
        </p:scale>
        <p:origin x="69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60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2448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5344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61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817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930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1317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4607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060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940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8634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1158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3676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6438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9988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671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3087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8D03999-564B-4340-8D63-E117D64A3EAC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90668-2AB6-427E-A065-F617662364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5039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0C4B4-6B63-427F-70A3-67F58BF129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Persons with Disabilities Act, 1995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C1D9B7-B4FF-6443-646E-A8C1CD51D4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DR KHUSHBOO ANJUM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SHS, CSJMU, KANPUR</a:t>
            </a: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774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6C5C-0756-FE67-BE53-D0B205C6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E5CA7-10B3-6BD6-A989-2B44F3138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66684"/>
            <a:ext cx="9780998" cy="488171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Persons with Disabilities (Equal Opportunities, Protection of Rights and Full Participation) Act, 1995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 of 1996)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PUBLISHED IN PART II, SECTION 1 OF THE EXTRAORDINARY GAZETTE OF INDIA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MINISTRY OF LAW, JUSTICE AND COMPANY AFFAIRS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(Legislative Department)</a:t>
            </a:r>
          </a:p>
        </p:txBody>
      </p:sp>
    </p:spTree>
    <p:extLst>
      <p:ext uri="{BB962C8B-B14F-4D97-AF65-F5344CB8AC3E}">
        <p14:creationId xmlns:p14="http://schemas.microsoft.com/office/powerpoint/2010/main" val="3914335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3788A-85BA-5F95-ADD5-A8AA9AAA3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530942"/>
            <a:ext cx="8946541" cy="5717457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Act of Parliament received the assent of the President on the 1st January, 1996, and is hereby published for general information</a:t>
            </a:r>
          </a:p>
          <a:p>
            <a:pPr algn="just">
              <a:lnSpc>
                <a:spcPct val="20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Act to give effect to the Proclamation on the Full Participation and Equality of the People with Disabilities in the Asian and Pacific Region. </a:t>
            </a:r>
          </a:p>
        </p:txBody>
      </p:sp>
    </p:spTree>
    <p:extLst>
      <p:ext uri="{BB962C8B-B14F-4D97-AF65-F5344CB8AC3E}">
        <p14:creationId xmlns:p14="http://schemas.microsoft.com/office/powerpoint/2010/main" val="891379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94E60-9396-55DE-2644-D8CE9285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5810E-C15D-72CB-1665-D7E836368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5508" y="835743"/>
            <a:ext cx="5154143" cy="54205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promote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equal opportunities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persons with disabilities. </a:t>
            </a:r>
          </a:p>
          <a:p>
            <a:pPr lvl="0"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provide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of rights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promote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participation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persons with disabilities. </a:t>
            </a:r>
          </a:p>
          <a:p>
            <a:pPr lvl="0" algn="just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 was enacted in the context of India's commitment to 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Asian and Pacific Decade of Disabled Persons (1993–2002)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24A9D2-FCB2-4BFF-8110-056EB5D3C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492" y="1980748"/>
            <a:ext cx="6192000" cy="31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8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A6369-C599-09F9-826A-D48A86075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35793-9A5C-2FC4-A61D-5F3349DFF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15454"/>
            <a:ext cx="8946541" cy="4932946"/>
          </a:xfrm>
        </p:spPr>
        <p:txBody>
          <a:bodyPr>
            <a:noAutofit/>
          </a:bodyPr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 included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categories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Blindness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vision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Leprosy-cured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Hearing impairment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Locomotor disability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Mental retardation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Mental illness </a:t>
            </a:r>
          </a:p>
        </p:txBody>
      </p:sp>
    </p:spTree>
    <p:extLst>
      <p:ext uri="{BB962C8B-B14F-4D97-AF65-F5344CB8AC3E}">
        <p14:creationId xmlns:p14="http://schemas.microsoft.com/office/powerpoint/2010/main" val="3138349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5822E1-2BB5-1B1F-B950-A7F415B50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056" y="544069"/>
            <a:ext cx="10116000" cy="545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10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49A32D-5A7D-6D12-BE12-A65435CF7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469" y="1335851"/>
            <a:ext cx="11016000" cy="498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2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955A1-F750-2E7D-04F8-9F1432290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 WITH DISABILITY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6FFE44-A33B-D1FD-3242-926DFAA29E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197" y="1323000"/>
            <a:ext cx="11101580" cy="44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64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0E0AA5-4192-98D5-1BD8-3615C3FEB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1152983"/>
            <a:ext cx="9756000" cy="541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41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777D2-D0E0-C346-2C52-9CE02498F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Coordination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0999F-95FD-DAD1-63A0-52B8C90F1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313412"/>
            <a:ext cx="9404723" cy="4934988"/>
          </a:xfrm>
        </p:spPr>
        <p:txBody>
          <a:bodyPr>
            <a:noAutofit/>
          </a:bodyPr>
          <a:lstStyle/>
          <a:p>
            <a:pPr lvl="0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Constituted by the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Government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Serves as the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focal point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disability matters. </a:t>
            </a:r>
          </a:p>
          <a:p>
            <a:pPr lvl="0"/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representatives from: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departments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Employment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Welfare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 and technology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Railway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Labour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Parliament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institutes 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NGOs and persons with disabilities. 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78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80577-49A2-D3A7-9EE8-3C9F3F94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8528E-4996-DCA4-3483-35458B15F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58" y="1213658"/>
            <a:ext cx="9750595" cy="5034741"/>
          </a:xfrm>
        </p:spPr>
        <p:txBody>
          <a:bodyPr>
            <a:noAutofit/>
          </a:bodyPr>
          <a:lstStyle/>
          <a:p>
            <a:pPr lvl="0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 activities of the Government and NGOs. </a:t>
            </a:r>
          </a:p>
          <a:p>
            <a:pPr lvl="0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disability policy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Advise the Central Government regarding: </a:t>
            </a:r>
          </a:p>
          <a:p>
            <a:pPr lvl="1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Policies </a:t>
            </a:r>
          </a:p>
          <a:p>
            <a:pPr lvl="1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Programmes </a:t>
            </a:r>
          </a:p>
          <a:p>
            <a:pPr lvl="1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Legislation </a:t>
            </a:r>
          </a:p>
          <a:p>
            <a:pPr lvl="1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 </a:t>
            </a:r>
          </a:p>
          <a:p>
            <a:pPr lvl="0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schemes for persons with disabilities. </a:t>
            </a:r>
          </a:p>
          <a:p>
            <a:pPr lvl="0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barrier-free environments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and evaluate disability programmes. </a:t>
            </a:r>
          </a:p>
          <a:p>
            <a:pPr lvl="0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equality and full participation.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234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1393A-F3F6-E818-B6D7-518BC2F1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AC59C-D64F-34E3-817B-530567A26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Coordination Committee: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least once every 6 months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Executive Committee: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least once every 3 months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398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5FE383-5654-89FF-2EBB-9089E1FE4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197331"/>
            <a:ext cx="10825453" cy="179277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and Early Detection of Disabilities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1146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1BC91-04D2-ED11-65D0-1482FDD13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and Early Detection of Disabilities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903BDD-9239-82E9-26D8-1F15F8444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853" y="2027887"/>
            <a:ext cx="10661323" cy="42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952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5EC386-909F-63F6-FA93-876A6FF67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527069"/>
            <a:ext cx="9404723" cy="2011679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EDUCATIONAL RIGHTS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563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FA62EA-2E54-A966-A372-B88F5161C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19E4F0-C657-1C73-5CCA-06B4B6C41A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472" y="797952"/>
            <a:ext cx="10080000" cy="526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06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23BE3-BF17-BA22-59C1-81703C4F1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C713A7-5C81-967B-9925-FB5E43D78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26" y="589906"/>
            <a:ext cx="10044000" cy="547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37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47423-2CE4-EFCC-AA0A-DB6D2FD1A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660073"/>
            <a:ext cx="9404723" cy="2177933"/>
          </a:xfrm>
        </p:spPr>
        <p:txBody>
          <a:bodyPr/>
          <a:lstStyle/>
          <a:p>
            <a:pPr algn="ctr"/>
            <a:r>
              <a:rPr lang="en-I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Employment</a:t>
            </a:r>
            <a:br>
              <a:rPr lang="en-IN" b="1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0017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BE3EC6-48E9-D997-F3D8-8C76517BC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947650"/>
            <a:ext cx="9404723" cy="905597"/>
          </a:xfrm>
        </p:spPr>
        <p:txBody>
          <a:bodyPr/>
          <a:lstStyle/>
          <a:p>
            <a: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Posts</a:t>
            </a:r>
            <a:b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DC5F9-5AAA-E749-E455-04898F821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government should identify posts suitable for persons with disabilities. </a:t>
            </a:r>
          </a:p>
          <a:p>
            <a:pPr lvl="0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Identified posts should be reviewed periodically,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exceeding 3 years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512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A1C83-E51C-B82F-4755-E172FCBDE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RESERVATION OF POSTS</a:t>
            </a:r>
            <a:endParaRPr lang="en-IN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E8576-AE64-2176-BD7D-2BE9C4AA0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1283786"/>
            <a:ext cx="9891597" cy="53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08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FFF8C2-5DC6-E2CE-3FBE-C1152A71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Special Employment Exchange</a:t>
            </a:r>
            <a:br>
              <a:rPr lang="en-IN" b="1" dirty="0"/>
            </a:b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92715-8B7C-2745-EED6-5954D6D83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63288"/>
            <a:ext cx="10002492" cy="48851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Employers may be required to provide information regarding disability-related vacancies to the designated </a:t>
            </a: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Employment Exchange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178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F5F5D-9360-B03A-CBC5-FBAC71B21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9B81A-B43D-8C3F-14A8-877B969C6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C53268-E62D-5347-F5C6-177FE6CBE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452708"/>
            <a:ext cx="9504000" cy="609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802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0DFA5-1DAD-ADA3-A4D4-69B5F95F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Reservation in Education and Poverty Alleviation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2A8DDDB-9DE4-6555-D009-4D824200DF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976250"/>
              </p:ext>
            </p:extLst>
          </p:nvPr>
        </p:nvGraphicFramePr>
        <p:xfrm>
          <a:off x="646111" y="2052636"/>
          <a:ext cx="10792203" cy="4352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7401">
                  <a:extLst>
                    <a:ext uri="{9D8B030D-6E8A-4147-A177-3AD203B41FA5}">
                      <a16:colId xmlns:a16="http://schemas.microsoft.com/office/drawing/2014/main" val="4260409067"/>
                    </a:ext>
                  </a:extLst>
                </a:gridCol>
                <a:gridCol w="3597401">
                  <a:extLst>
                    <a:ext uri="{9D8B030D-6E8A-4147-A177-3AD203B41FA5}">
                      <a16:colId xmlns:a16="http://schemas.microsoft.com/office/drawing/2014/main" val="2500441248"/>
                    </a:ext>
                  </a:extLst>
                </a:gridCol>
                <a:gridCol w="3597401">
                  <a:extLst>
                    <a:ext uri="{9D8B030D-6E8A-4147-A177-3AD203B41FA5}">
                      <a16:colId xmlns:a16="http://schemas.microsoft.com/office/drawing/2014/main" val="2079815293"/>
                    </a:ext>
                  </a:extLst>
                </a:gridCol>
              </a:tblGrid>
              <a:tr h="1447874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Educational Institutions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Poverty Alleviation Schemes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Employment Incentive</a:t>
                      </a:r>
                    </a:p>
                    <a:p>
                      <a:endParaRPr lang="en-I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555968"/>
                  </a:ext>
                </a:extLst>
              </a:tr>
              <a:tr h="2904772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Government and government-aided educational institutions should reserve </a:t>
                      </a:r>
                      <a:r>
                        <a:rPr lang="en-I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less than 3% seats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for persons with disabilities.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least </a:t>
                      </a:r>
                      <a:r>
                        <a:rPr lang="en-I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reservation in poverty alleviation schemes for persons with disabilities.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Government/local authorities should provide incentives to employers to ensure that at least </a:t>
                      </a:r>
                      <a:r>
                        <a:rPr lang="en-I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 of their workforce</a:t>
                      </a:r>
                      <a:r>
                        <a:rPr lang="en-IN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consists of persons with disabilities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335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829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AFF5D9-02E2-09C5-88B4-1EB618440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078182"/>
            <a:ext cx="9404723" cy="1712422"/>
          </a:xfrm>
        </p:spPr>
        <p:txBody>
          <a:bodyPr/>
          <a:lstStyle/>
          <a:p>
            <a:pPr algn="ctr"/>
            <a:r>
              <a:rPr lang="en-I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Affirmative Action</a:t>
            </a:r>
          </a:p>
        </p:txBody>
      </p:sp>
    </p:spTree>
    <p:extLst>
      <p:ext uri="{BB962C8B-B14F-4D97-AF65-F5344CB8AC3E}">
        <p14:creationId xmlns:p14="http://schemas.microsoft.com/office/powerpoint/2010/main" val="233438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205703-5860-CCDC-F88A-A13523816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148" y="1329282"/>
            <a:ext cx="11232000" cy="520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03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3A9D-5C71-76B1-32E2-BE6619538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626822"/>
            <a:ext cx="10426442" cy="1961802"/>
          </a:xfrm>
        </p:spPr>
        <p:txBody>
          <a:bodyPr/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NON-DISCRIMINATION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833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9F9EEC-29FE-1C2E-2C5B-4BFA42D0B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83" y="868490"/>
            <a:ext cx="10178368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79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77580-9A0D-CE78-EA6C-B4CEB256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927678" cy="1400530"/>
          </a:xfrm>
        </p:spPr>
        <p:txBody>
          <a:bodyPr/>
          <a:lstStyle/>
          <a:p>
            <a:r>
              <a:rPr lang="en-I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Punishment for Fraudulent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151DA-6D12-2046-0AF1-36B34602F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529542"/>
            <a:ext cx="10110557" cy="4718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Fraudulently obtaining or attempting to obtain benefits meant for persons with disabilities:</a:t>
            </a:r>
          </a:p>
          <a:p>
            <a:pPr lvl="0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Imprisonment up to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years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</a:p>
          <a:p>
            <a:pPr lvl="0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 up to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₹20,000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</a:p>
          <a:p>
            <a:pPr lvl="0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Both. </a:t>
            </a:r>
          </a:p>
          <a:p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558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D5593-EE38-7855-909F-FAE177FCC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D8165-C54D-A72C-7F7C-7AE5B06E0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of India. The Persons with Disabilities (Equal Opportunities, Protection of Rights and Full Participation) Act, 1995. New Delhi: Ministry of Law, Justice and Company Affairs; 1995.</a:t>
            </a:r>
          </a:p>
        </p:txBody>
      </p:sp>
    </p:spTree>
    <p:extLst>
      <p:ext uri="{BB962C8B-B14F-4D97-AF65-F5344CB8AC3E}">
        <p14:creationId xmlns:p14="http://schemas.microsoft.com/office/powerpoint/2010/main" val="3751756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67E45-BFFA-D947-D4B1-C7061A6D2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14CF33-6CEF-A4A1-AC4A-8422762AD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5833" y="1981068"/>
            <a:ext cx="8455001" cy="32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28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19530-CA0F-A854-15E1-960ED6425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071823-036C-B0A1-C7C5-364A6CDBD3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6821" y="2545716"/>
            <a:ext cx="4636801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436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0A73-9406-B1BD-1A85-BB9F09F9E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09E3A1-6C54-8494-A61B-2A9FE98511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4181" y="2072013"/>
            <a:ext cx="8943638" cy="35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55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52066-37DF-6B93-68A6-81FFAFE51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9DE06B-0E24-C237-EE2A-06D4470B4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0603" y="2518683"/>
            <a:ext cx="6546618" cy="14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36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6C3E-871E-B9F8-D171-09870F326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820CDD-B118-941C-F82D-14B07294E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9789" y="2133000"/>
            <a:ext cx="7362630" cy="29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38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0C3E0-0547-AB26-7E8B-FE9B4417D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9F90C6-D0D9-6059-DDFB-B7F6278D3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9333" y="2133000"/>
            <a:ext cx="6504224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343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C050C-B44E-E90A-D65F-1FF8F524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FAD4BC-9C97-2B89-8F71-B7CAE4612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3992" y="2367000"/>
            <a:ext cx="8716199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60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FBD9F-788D-364B-4004-B022C24F2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06504F-64F5-E0C6-47E9-4851FFB31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8057" y="3177471"/>
            <a:ext cx="7057076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74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A600-765A-BA65-CB44-41620DD7E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D987D2-3BDE-5F1C-CB5F-06E0E7DA44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1838" y="2110006"/>
            <a:ext cx="7933233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70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73330-E0EC-E84D-9EDE-6F25527D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E306AA-D4BE-48C1-5324-BE19178A1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1144" y="2391039"/>
            <a:ext cx="6109711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479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3DB572-30FC-B9CF-87D1-348B1B54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772696"/>
            <a:ext cx="9404723" cy="1425677"/>
          </a:xfrm>
        </p:spPr>
        <p:txBody>
          <a:bodyPr/>
          <a:lstStyle/>
          <a:p>
            <a:r>
              <a:rPr lang="en-US" sz="5400" b="1" dirty="0"/>
              <a:t>THANK YOU……..</a:t>
            </a:r>
            <a:endParaRPr lang="en-IN" sz="5400" b="1" dirty="0"/>
          </a:p>
        </p:txBody>
      </p:sp>
    </p:spTree>
    <p:extLst>
      <p:ext uri="{BB962C8B-B14F-4D97-AF65-F5344CB8AC3E}">
        <p14:creationId xmlns:p14="http://schemas.microsoft.com/office/powerpoint/2010/main" val="1102262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/>
</file>

<file path=docProps/core.xml><?xml version="1.0" encoding="utf-8"?>
<Properties xmlns="http://schemas.openxmlformats.org/officeDocument/2006/extended-properties"/>
</file>