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1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3" r:id="rId13"/>
    <p:sldId id="266" r:id="rId14"/>
    <p:sldId id="267" r:id="rId15"/>
    <p:sldId id="268" r:id="rId16"/>
    <p:sldId id="269" r:id="rId17"/>
    <p:sldId id="270" r:id="rId18"/>
    <p:sldId id="272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EC014E-32E8-BC91-190E-85B3C74C9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8" y="964075"/>
            <a:ext cx="4654297" cy="373989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0" y="4822842"/>
            <a:ext cx="4206240" cy="138074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2603722-CE80-C718-39E9-BB79F1F68C3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84C280F-E753-FE97-A722-F86168AC97B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1248" y="964074"/>
            <a:ext cx="5403280" cy="5258929"/>
          </a:xfrm>
          <a:custGeom>
            <a:avLst/>
            <a:gdLst>
              <a:gd name="connsiteX0" fmla="*/ 2701640 w 5403280"/>
              <a:gd name="connsiteY0" fmla="*/ 0 h 5258929"/>
              <a:gd name="connsiteX1" fmla="*/ 5403280 w 5403280"/>
              <a:gd name="connsiteY1" fmla="*/ 2701640 h 5258929"/>
              <a:gd name="connsiteX2" fmla="*/ 5403280 w 5403280"/>
              <a:gd name="connsiteY2" fmla="*/ 5258929 h 5258929"/>
              <a:gd name="connsiteX3" fmla="*/ 0 w 5403280"/>
              <a:gd name="connsiteY3" fmla="*/ 5258929 h 5258929"/>
              <a:gd name="connsiteX4" fmla="*/ 0 w 5403280"/>
              <a:gd name="connsiteY4" fmla="*/ 2701640 h 5258929"/>
              <a:gd name="connsiteX5" fmla="*/ 2701640 w 5403280"/>
              <a:gd name="connsiteY5" fmla="*/ 0 h 525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7A08-C834-F239-A3DF-2D1295F0AE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45394406-8083-4367-8A55-D74C696D14D7}" type="datetimeFigureOut">
              <a:rPr lang="en-IN" smtClean="0"/>
              <a:t>16-09-2026</a:t>
            </a:fld>
            <a:endParaRPr lang="en-IN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E80C6A5-61FE-078D-49D9-31BD129401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100E0F-9483-43A1-8296-70F48E541C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34166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E6C4595-90D4-94E6-CEBA-82807457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658679"/>
            <a:ext cx="10780776" cy="49250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94406-8083-4367-8A55-D74C696D14D7}" type="datetimeFigureOut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100E0F-9483-43A1-8296-70F48E541C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9534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5218032"/>
            <a:ext cx="10972800" cy="786384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972629"/>
            <a:ext cx="10972800" cy="480373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986425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88BD73-E6AB-68A9-F41B-313E0C4477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396119" y="5787191"/>
            <a:ext cx="1503444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A6162-61A3-2C41-311C-F407FC4B4DA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5394406-8083-4367-8A55-D74C696D14D7}" type="datetimeFigureOut">
              <a:rPr lang="en-IN" smtClean="0"/>
              <a:t>16-09-2026</a:t>
            </a:fld>
            <a:endParaRPr lang="en-IN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ABF624-39B6-C7A2-98E7-26593626B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498994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B102F-64E7-9387-1F8F-DB4AC82577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100E0F-9483-43A1-8296-70F48E541C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10087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E84C31D-CC85-27E5-FD9F-627C926D5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8608"/>
            <a:ext cx="7879335" cy="3592629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0B934F-7AD0-6CA4-BC4D-9CC30854B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1714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F6486-38AE-54F6-E2F3-8B944C3F1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41BD916-71AE-106E-105D-01655950FC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87800" y="368300"/>
            <a:ext cx="7375525" cy="1014413"/>
          </a:xfrm>
        </p:spPr>
        <p:txBody>
          <a:bodyPr anchor="ctr">
            <a:normAutofit/>
          </a:bodyPr>
          <a:lstStyle>
            <a:lvl1pPr algn="r"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D0054-227E-4953-9BB1-7141F9024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4406-8083-4367-8A55-D74C696D14D7}" type="datetimeFigureOut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2E0F1-15E9-E241-9959-A6D46B69E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0E0F-9483-43A1-8296-70F48E541C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5504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842852-3CDE-22AD-D5F0-AAF8279A0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9536"/>
            <a:ext cx="9546336" cy="3675885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94406-8083-4367-8A55-D74C696D14D7}" type="datetimeFigureOut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100E0F-9483-43A1-8296-70F48E541C21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D523C5-E38D-F0DE-48C0-B6B8404B6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1332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4EF7E11-76D4-64FA-465B-165405450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947" y="1296083"/>
            <a:ext cx="4353325" cy="4265835"/>
          </a:xfrm>
          <a:custGeom>
            <a:avLst/>
            <a:gdLst>
              <a:gd name="connsiteX0" fmla="*/ 2176663 w 4353325"/>
              <a:gd name="connsiteY0" fmla="*/ 0 h 4265835"/>
              <a:gd name="connsiteX1" fmla="*/ 4353325 w 4353325"/>
              <a:gd name="connsiteY1" fmla="*/ 2176662 h 4265835"/>
              <a:gd name="connsiteX2" fmla="*/ 4353325 w 4353325"/>
              <a:gd name="connsiteY2" fmla="*/ 2712923 h 4265835"/>
              <a:gd name="connsiteX3" fmla="*/ 4353325 w 4353325"/>
              <a:gd name="connsiteY3" fmla="*/ 3733873 h 4265835"/>
              <a:gd name="connsiteX4" fmla="*/ 4353325 w 4353325"/>
              <a:gd name="connsiteY4" fmla="*/ 4265835 h 4265835"/>
              <a:gd name="connsiteX5" fmla="*/ 0 w 4353325"/>
              <a:gd name="connsiteY5" fmla="*/ 4265835 h 4265835"/>
              <a:gd name="connsiteX6" fmla="*/ 0 w 4353325"/>
              <a:gd name="connsiteY6" fmla="*/ 3733873 h 4265835"/>
              <a:gd name="connsiteX7" fmla="*/ 0 w 4353325"/>
              <a:gd name="connsiteY7" fmla="*/ 2712923 h 4265835"/>
              <a:gd name="connsiteX8" fmla="*/ 0 w 4353325"/>
              <a:gd name="connsiteY8" fmla="*/ 2176662 h 4265835"/>
              <a:gd name="connsiteX9" fmla="*/ 2176663 w 4353325"/>
              <a:gd name="connsiteY9" fmla="*/ 0 h 426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53325" h="4265835">
                <a:moveTo>
                  <a:pt x="2176663" y="0"/>
                </a:moveTo>
                <a:cubicBezTo>
                  <a:pt x="3378800" y="0"/>
                  <a:pt x="4353325" y="974525"/>
                  <a:pt x="4353325" y="2176662"/>
                </a:cubicBezTo>
                <a:lnTo>
                  <a:pt x="4353325" y="2712923"/>
                </a:lnTo>
                <a:lnTo>
                  <a:pt x="4353325" y="3733873"/>
                </a:lnTo>
                <a:lnTo>
                  <a:pt x="4353325" y="4265835"/>
                </a:lnTo>
                <a:lnTo>
                  <a:pt x="0" y="4265835"/>
                </a:lnTo>
                <a:lnTo>
                  <a:pt x="0" y="3733873"/>
                </a:lnTo>
                <a:lnTo>
                  <a:pt x="0" y="2712923"/>
                </a:lnTo>
                <a:lnTo>
                  <a:pt x="0" y="2176662"/>
                </a:lnTo>
                <a:cubicBezTo>
                  <a:pt x="0" y="974525"/>
                  <a:pt x="974525" y="0"/>
                  <a:pt x="2176663" y="0"/>
                </a:cubicBezTo>
                <a:close/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182880" tIns="914400" rIns="182880" anchor="ctr" anchorCtr="0">
            <a:no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35056" y="1296083"/>
            <a:ext cx="4325112" cy="4265835"/>
          </a:xfrm>
        </p:spPr>
        <p:txBody>
          <a:bodyPr anchor="b" anchorCtr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94406-8083-4367-8A55-D74C696D14D7}" type="datetimeFigureOut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100E0F-9483-43A1-8296-70F48E541C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1395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4608576"/>
            <a:ext cx="4169664" cy="1609344"/>
          </a:xfrm>
        </p:spPr>
        <p:txBody>
          <a:bodyPr anchor="t" anchorCtr="0">
            <a:no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E5AAB3D-814D-597A-6ADE-F522A8116DCD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257301" y="1097280"/>
            <a:ext cx="3776470" cy="3168100"/>
          </a:xfrm>
          <a:custGeom>
            <a:avLst/>
            <a:gdLst>
              <a:gd name="connsiteX0" fmla="*/ 1888235 w 3776470"/>
              <a:gd name="connsiteY0" fmla="*/ 0 h 3168100"/>
              <a:gd name="connsiteX1" fmla="*/ 3776470 w 3776470"/>
              <a:gd name="connsiteY1" fmla="*/ 1888235 h 3168100"/>
              <a:gd name="connsiteX2" fmla="*/ 3776470 w 3776470"/>
              <a:gd name="connsiteY2" fmla="*/ 3168100 h 3168100"/>
              <a:gd name="connsiteX3" fmla="*/ 0 w 3776470"/>
              <a:gd name="connsiteY3" fmla="*/ 3168100 h 3168100"/>
              <a:gd name="connsiteX4" fmla="*/ 0 w 3776470"/>
              <a:gd name="connsiteY4" fmla="*/ 1888235 h 3168100"/>
              <a:gd name="connsiteX5" fmla="*/ 1888235 w 3776470"/>
              <a:gd name="connsiteY5" fmla="*/ 0 h 316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6470" h="3168100">
                <a:moveTo>
                  <a:pt x="1888235" y="0"/>
                </a:moveTo>
                <a:cubicBezTo>
                  <a:pt x="2931078" y="0"/>
                  <a:pt x="3776470" y="845392"/>
                  <a:pt x="3776470" y="1888235"/>
                </a:cubicBezTo>
                <a:lnTo>
                  <a:pt x="3776470" y="3168100"/>
                </a:lnTo>
                <a:lnTo>
                  <a:pt x="0" y="3168100"/>
                </a:lnTo>
                <a:lnTo>
                  <a:pt x="0" y="1888235"/>
                </a:lnTo>
                <a:cubicBezTo>
                  <a:pt x="0" y="845392"/>
                  <a:pt x="845392" y="0"/>
                  <a:pt x="188823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1464" y="841248"/>
            <a:ext cx="4215384" cy="5330952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>
                <a:solidFill>
                  <a:schemeClr val="tx1"/>
                </a:solidFill>
              </a:defRPr>
            </a:lvl4pPr>
            <a:lvl5pPr algn="ctr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94406-8083-4367-8A55-D74C696D14D7}" type="datetimeFigureOut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100E0F-9483-43A1-8296-70F48E541C21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CD2C868-CE73-A5B1-1389-62A23B14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9708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213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2615184"/>
            <a:ext cx="3813048" cy="3557016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841248"/>
            <a:ext cx="4956175" cy="355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94406-8083-4367-8A55-D74C696D14D7}" type="datetimeFigureOut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100E0F-9483-43A1-8296-70F48E541C21}" type="slidenum">
              <a:rPr lang="en-IN" smtClean="0"/>
              <a:t>‹#›</a:t>
            </a:fld>
            <a:endParaRPr lang="en-IN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F4378AB-83E7-8777-F6CD-8F19BA4FE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016203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3849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41248"/>
            <a:ext cx="2999232" cy="5184648"/>
          </a:xfrm>
        </p:spPr>
        <p:txBody>
          <a:bodyPr anchor="t" anchorCtr="0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6926" y="841248"/>
            <a:ext cx="6260154" cy="51846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94406-8083-4367-8A55-D74C696D14D7}" type="datetimeFigureOut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100E0F-9483-43A1-8296-70F48E541C21}" type="slidenum">
              <a:rPr lang="en-IN" smtClean="0"/>
              <a:t>‹#›</a:t>
            </a:fld>
            <a:endParaRPr lang="en-IN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293A07-68F2-BD10-B738-E87F3F3D8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18221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966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1152" y="990511"/>
            <a:ext cx="2565593" cy="1858941"/>
          </a:xfrm>
        </p:spPr>
        <p:txBody>
          <a:bodyPr anchor="b"/>
          <a:lstStyle>
            <a:lvl1pPr>
              <a:def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32271" y="3011335"/>
            <a:ext cx="2559977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8BD5A515-9970-0784-7927-52F94C270B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292564" y="1592958"/>
            <a:ext cx="2973522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8523CCEC-6BB2-B704-95E2-87FED823C5B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94406-8083-4367-8A55-D74C696D14D7}" type="datetimeFigureOut">
              <a:rPr lang="en-IN" smtClean="0"/>
              <a:t>16-09-2026</a:t>
            </a:fld>
            <a:endParaRPr lang="en-IN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208465C-8C77-73BF-D18F-D01907BAC86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12296" y="6356350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100E0F-9483-43A1-8296-70F48E541C21}" type="slidenum">
              <a:rPr lang="en-IN" smtClean="0"/>
              <a:t>‹#›</a:t>
            </a:fld>
            <a:endParaRPr lang="en-IN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0E2A219-E459-07B3-1ED3-CBF7D239B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2057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0053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0" y="548640"/>
            <a:ext cx="6093225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793885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03520" y="1828800"/>
            <a:ext cx="6071616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F483F68-3490-71E7-A7DA-DA46BC48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79715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45FA4-0621-D8F1-73D0-046B7F4D771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45394406-8083-4367-8A55-D74C696D14D7}" type="datetimeFigureOut">
              <a:rPr lang="en-IN" smtClean="0"/>
              <a:t>16-09-2026</a:t>
            </a:fld>
            <a:endParaRPr lang="en-IN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4C51678-E871-8AD4-08DA-BF7B7013A3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10292565" y="1592957"/>
            <a:ext cx="2973522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CD01CE4-E064-7D2F-7D3A-9DA85E2777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100E0F-9483-43A1-8296-70F48E541C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33738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48640"/>
            <a:ext cx="6135624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828800"/>
            <a:ext cx="6135624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00544" y="0"/>
            <a:ext cx="4791456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C07157-DE89-FE2F-0547-2E4055913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382022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A0C5A-6673-53CC-030B-67BA133D974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45394406-8083-4367-8A55-D74C696D14D7}" type="datetimeFigureOut">
              <a:rPr lang="en-IN" smtClean="0"/>
              <a:t>16-09-2026</a:t>
            </a:fld>
            <a:endParaRPr lang="en-IN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2521688-F793-E4F2-732B-EEE6F58B758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DBE29E-7417-B57C-BA94-1DBC14BE461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CC100E0F-9483-43A1-8296-70F48E541C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1928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6858000" cy="932688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C626C00-7A36-46A2-880D-F484910B3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077761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F6D8B-36A2-DF79-CDB9-885694DCA71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45394406-8083-4367-8A55-D74C696D14D7}" type="datetimeFigureOut">
              <a:rPr lang="en-IN" smtClean="0"/>
              <a:t>16-09-2026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2396A-E38F-CC9C-7303-71F99D08208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B0E4B-031C-4F2A-1993-D824DD71F7D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CC100E0F-9483-43A1-8296-70F48E541C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44157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45480" y="0"/>
            <a:ext cx="6446520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81977D-48BC-F135-96F9-1655E4BE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3212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EA981C2C-E0DD-29A7-8209-50D66488152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45394406-8083-4367-8A55-D74C696D14D7}" type="datetimeFigureOut">
              <a:rPr lang="en-IN" smtClean="0"/>
              <a:t>16-09-2026</a:t>
            </a:fld>
            <a:endParaRPr lang="en-I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205369F-8CCB-402F-9055-2BF12262B54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3591F2-4BD3-37D0-B00E-B2CD5F47A3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CC100E0F-9483-43A1-8296-70F48E541C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8353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4572000" cy="932688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4572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17720" y="0"/>
            <a:ext cx="6274279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18BEB48-A052-9364-6EF6-F698004CA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1172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417D8113-ECE6-D6F5-9CA4-C96A535F479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45394406-8083-4367-8A55-D74C696D14D7}" type="datetimeFigureOut">
              <a:rPr lang="en-IN" smtClean="0"/>
              <a:t>16-09-2026</a:t>
            </a:fld>
            <a:endParaRPr lang="en-I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29A0137-F97A-8194-464D-3B7D4814A8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FE5686-63A9-B1A1-5734-F96A9651465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CC100E0F-9483-43A1-8296-70F48E541C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30565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4635132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485E715F-A05B-F2BC-ABF4-447E9B58E0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499001" y="5684309"/>
            <a:ext cx="1709209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632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22860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457200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3pPr>
            <a:lvl4pPr marL="685800" indent="0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4pPr>
            <a:lvl5pPr marL="91440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73959" y="5435073"/>
            <a:ext cx="12107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94406-8083-4367-8A55-D74C696D14D7}" type="datetimeFigureOut">
              <a:rPr lang="en-IN" smtClean="0"/>
              <a:t>16-09-2026</a:t>
            </a:fld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100E0F-9483-43A1-8296-70F48E541C21}" type="slidenum">
              <a:rPr lang="en-IN" smtClean="0"/>
              <a:t>‹#›</a:t>
            </a:fld>
            <a:endParaRPr lang="en-IN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A2B6090-1D21-5610-7943-4C4F96A6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463823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34728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882896"/>
            <a:ext cx="3657603" cy="1453896"/>
          </a:xfrm>
        </p:spPr>
        <p:txBody>
          <a:bodyPr anchor="t">
            <a:norm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38F5DE0-1AA8-5320-EBEC-7B2EEF3996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20" y="548642"/>
            <a:ext cx="3490175" cy="4041647"/>
          </a:xfrm>
          <a:custGeom>
            <a:avLst/>
            <a:gdLst>
              <a:gd name="connsiteX0" fmla="*/ 1745088 w 3490175"/>
              <a:gd name="connsiteY0" fmla="*/ 0 h 4041647"/>
              <a:gd name="connsiteX1" fmla="*/ 3490175 w 3490175"/>
              <a:gd name="connsiteY1" fmla="*/ 1745088 h 4041647"/>
              <a:gd name="connsiteX2" fmla="*/ 3490175 w 3490175"/>
              <a:gd name="connsiteY2" fmla="*/ 3141232 h 4041647"/>
              <a:gd name="connsiteX3" fmla="*/ 3490175 w 3490175"/>
              <a:gd name="connsiteY3" fmla="*/ 3490175 h 4041647"/>
              <a:gd name="connsiteX4" fmla="*/ 3490175 w 3490175"/>
              <a:gd name="connsiteY4" fmla="*/ 4041647 h 4041647"/>
              <a:gd name="connsiteX5" fmla="*/ 0 w 3490175"/>
              <a:gd name="connsiteY5" fmla="*/ 4041647 h 4041647"/>
              <a:gd name="connsiteX6" fmla="*/ 0 w 3490175"/>
              <a:gd name="connsiteY6" fmla="*/ 3490175 h 4041647"/>
              <a:gd name="connsiteX7" fmla="*/ 0 w 3490175"/>
              <a:gd name="connsiteY7" fmla="*/ 3141232 h 4041647"/>
              <a:gd name="connsiteX8" fmla="*/ 0 w 3490175"/>
              <a:gd name="connsiteY8" fmla="*/ 1745088 h 4041647"/>
              <a:gd name="connsiteX9" fmla="*/ 1745088 w 3490175"/>
              <a:gd name="connsiteY9" fmla="*/ 0 h 404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90175" h="4041647">
                <a:moveTo>
                  <a:pt x="1745088" y="0"/>
                </a:moveTo>
                <a:cubicBezTo>
                  <a:pt x="2708873" y="0"/>
                  <a:pt x="3490175" y="781302"/>
                  <a:pt x="3490175" y="1745088"/>
                </a:cubicBezTo>
                <a:lnTo>
                  <a:pt x="3490175" y="3141232"/>
                </a:lnTo>
                <a:lnTo>
                  <a:pt x="3490175" y="3490175"/>
                </a:lnTo>
                <a:lnTo>
                  <a:pt x="3490175" y="4041647"/>
                </a:lnTo>
                <a:lnTo>
                  <a:pt x="0" y="4041647"/>
                </a:lnTo>
                <a:lnTo>
                  <a:pt x="0" y="3490175"/>
                </a:lnTo>
                <a:lnTo>
                  <a:pt x="0" y="3141232"/>
                </a:lnTo>
                <a:lnTo>
                  <a:pt x="0" y="1745088"/>
                </a:lnTo>
                <a:cubicBezTo>
                  <a:pt x="0" y="781302"/>
                  <a:pt x="781302" y="0"/>
                  <a:pt x="1745088" y="0"/>
                </a:cubicBezTo>
                <a:close/>
              </a:path>
            </a:pathLst>
          </a:custGeom>
          <a:blipFill dpi="0" rotWithShape="1">
            <a:blip r:embed="rId2">
              <a:alphaModFix amt="8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37760" y="549275"/>
            <a:ext cx="6561138" cy="57594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94406-8083-4367-8A55-D74C696D14D7}" type="datetimeFigureOut">
              <a:rPr lang="en-IN" smtClean="0"/>
              <a:t>16-09-2026</a:t>
            </a:fld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100E0F-9483-43A1-8296-70F48E541C21}" type="slidenum">
              <a:rPr lang="en-IN" smtClean="0"/>
              <a:t>‹#›</a:t>
            </a:fld>
            <a:endParaRPr lang="en-IN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19C3A72-7CAE-129F-7490-B687280EF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46117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91120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64" y="559341"/>
            <a:ext cx="1075567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3C89FBB9-2C05-A4C1-ECB4-D6A5C4219E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BBB07A11-50DE-6BC0-0514-6E2C14A4798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16200000" flipH="1">
            <a:off x="-997746" y="4594946"/>
            <a:ext cx="270669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45394406-8083-4367-8A55-D74C696D14D7}" type="datetimeFigureOut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3ED5F49-F9F7-05A9-62AC-C9C8DF2EAD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8569" y="6264201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100E0F-9483-43A1-8296-70F48E541C21}" type="slidenum">
              <a:rPr lang="en-IN" smtClean="0"/>
              <a:t>‹#›</a:t>
            </a:fld>
            <a:endParaRPr lang="en-I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1200" y="1713652"/>
            <a:ext cx="4387012" cy="46129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7" y="1713653"/>
            <a:ext cx="6533071" cy="5144347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dirty="0"/>
            </a:lvl1pPr>
          </a:lstStyle>
          <a:p>
            <a:pPr marL="285750" lvl="0" indent="-28575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7906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7BBF55A-D91F-143D-FBB6-73995F00E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4937761"/>
            <a:ext cx="6987537" cy="1353312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spcBef>
                <a:spcPts val="1000"/>
              </a:spcBef>
              <a:defRPr sz="2800" cap="none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72A4B4E-0B2F-F1BB-322A-713D1FB5F2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7400" y="549021"/>
            <a:ext cx="9455150" cy="4333875"/>
          </a:xfrm>
        </p:spPr>
        <p:txBody>
          <a:bodyPr anchor="b">
            <a:normAutofit/>
          </a:bodyPr>
          <a:lstStyle>
            <a:lvl1pPr>
              <a:defRPr sz="23200"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94406-8083-4367-8A55-D74C696D14D7}" type="datetimeFigureOut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100E0F-9483-43A1-8296-70F48E541C21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46D47F-2AE5-2705-911C-52BBD6B7D8EA}"/>
              </a:ext>
            </a:extLst>
          </p:cNvPr>
          <p:cNvCxnSpPr>
            <a:cxnSpLocks/>
          </p:cNvCxnSpPr>
          <p:nvPr/>
        </p:nvCxnSpPr>
        <p:spPr>
          <a:xfrm flipV="1">
            <a:off x="137160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82690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-1228126"/>
            <a:ext cx="10652760" cy="1133856"/>
          </a:xfrm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A4897F-B66E-DAD4-F56C-6152B417CC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24138" y="2268748"/>
            <a:ext cx="6943724" cy="3954255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1pPr>
            <a:lvl2pPr marL="2286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2pPr>
            <a:lvl3pPr marL="4572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3pPr>
            <a:lvl4pPr marL="6858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4pPr>
            <a:lvl5pPr marL="9144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94406-8083-4367-8A55-D74C696D14D7}" type="datetimeFigureOut">
              <a:rPr lang="en-IN" smtClean="0"/>
              <a:t>16-09-2026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100E0F-9483-43A1-8296-70F48E541C21}" type="slidenum">
              <a:rPr lang="en-IN" smtClean="0"/>
              <a:t>‹#›</a:t>
            </a:fld>
            <a:endParaRPr lang="en-IN"/>
          </a:p>
        </p:txBody>
      </p:sp>
      <p:sp>
        <p:nvSpPr>
          <p:cNvPr id="6" name="Freeform: Shape 15">
            <a:extLst>
              <a:ext uri="{FF2B5EF4-FFF2-40B4-BE49-F238E27FC236}">
                <a16:creationId xmlns:a16="http://schemas.microsoft.com/office/drawing/2014/main" id="{8EFA7EFC-C6F9-B1D5-025F-824C1CE9A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3057205" y="-1430380"/>
            <a:ext cx="6077590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6363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6D87B9B-22A3-322E-B7E8-223255AD09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0168" y="5669280"/>
            <a:ext cx="6311664" cy="466344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spcBef>
                <a:spcPts val="1000"/>
              </a:spcBef>
              <a:defRPr sz="1800" cap="all" baseline="0"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6A9BC83F-8FE5-5223-2B3A-6E122D33630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97135" y="1744578"/>
            <a:ext cx="6997730" cy="350790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000" cap="all" baseline="0">
                <a:latin typeface="+mn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9" name="Freeform: Shape 15">
            <a:extLst>
              <a:ext uri="{FF2B5EF4-FFF2-40B4-BE49-F238E27FC236}">
                <a16:creationId xmlns:a16="http://schemas.microsoft.com/office/drawing/2014/main" id="{9F353A57-FA3C-A68C-4908-E774A52CB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2811380" y="-1681974"/>
            <a:ext cx="6569242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94406-8083-4367-8A55-D74C696D14D7}" type="datetimeFigureOut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100E0F-9483-43A1-8296-70F48E541C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78521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72FE6B-A4D8-8ED7-89D7-5E7F2C5B8F5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103438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86405AE-ED31-677D-86D8-01EAD583735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84947" y="2103121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94406-8083-4367-8A55-D74C696D14D7}" type="datetimeFigureOut">
              <a:rPr lang="en-IN" smtClean="0"/>
              <a:t>16-09-2026</a:t>
            </a:fld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100E0F-9483-43A1-8296-70F48E541C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57669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5A6F3D-6630-C2E0-DC0A-6D2C0AACF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9C38DBB1-A1FA-A460-88C8-B05F1570CA9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743200"/>
            <a:ext cx="5157187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9360" y="2103120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2D763CC-A010-6A2B-FEF3-388EAC8417D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09361" y="2743200"/>
            <a:ext cx="5183188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94406-8083-4367-8A55-D74C696D14D7}" type="datetimeFigureOut">
              <a:rPr lang="en-IN" smtClean="0"/>
              <a:t>16-09-2026</a:t>
            </a:fld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100E0F-9483-43A1-8296-70F48E541C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16636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0796BC8-E1B7-E6D6-E86F-4A5CAECDF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94406-8083-4367-8A55-D74C696D14D7}" type="datetimeFigureOut">
              <a:rPr lang="en-IN" smtClean="0"/>
              <a:t>16-09-2026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100E0F-9483-43A1-8296-70F48E541C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17893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94406-8083-4367-8A55-D74C696D14D7}" type="datetimeFigureOut">
              <a:rPr lang="en-IN" smtClean="0"/>
              <a:t>16-09-2026</a:t>
            </a:fld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100E0F-9483-43A1-8296-70F48E541C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37736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57200"/>
            <a:ext cx="7342307" cy="1133856"/>
          </a:xfrm>
          <a:noFill/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2624328"/>
            <a:ext cx="10424160" cy="32004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94406-8083-4367-8A55-D74C696D14D7}" type="datetimeFigureOut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100E0F-9483-43A1-8296-70F48E541C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1529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6">
            <a:extLst>
              <a:ext uri="{FF2B5EF4-FFF2-40B4-BE49-F238E27FC236}">
                <a16:creationId xmlns:a16="http://schemas.microsoft.com/office/drawing/2014/main" id="{CE8CC034-C652-239B-0064-9B0543AC2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 lang="en-US" dirty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D051F68D-E2E5-C625-0273-281CE6D4939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520" y="2301836"/>
            <a:ext cx="10741150" cy="3921165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394406-8083-4367-8A55-D74C696D14D7}" type="datetimeFigureOut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100E0F-9483-43A1-8296-70F48E541C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2577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C6F56-DC3E-82AA-9B4A-D97DEA02C9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9D33EE-BABD-5BE8-7A6D-4385DD8FE1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C45829-030B-CFD6-5582-97F6BF384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4406-8083-4367-8A55-D74C696D14D7}" type="datetimeFigureOut">
              <a:rPr lang="en-IN" smtClean="0"/>
              <a:t>16-09-2026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6E0808-FE51-BD02-DECB-818E341EC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64379D-2103-82BF-FB05-B476B7F5F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0E0F-9483-43A1-8296-70F48E541C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6904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F1171-84AB-E1D6-4036-0BAC4B8A8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1979-96E9-E6C5-A298-98C81676DB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FB6EE8-596E-0CC7-EAA3-63A283163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4406-8083-4367-8A55-D74C696D14D7}" type="datetimeFigureOut">
              <a:rPr lang="en-IN" smtClean="0"/>
              <a:t>16-09-2026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6840DC-3BF6-F49B-4DBC-4A90B1AC9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3CDA6-BE6C-6681-2DD8-3A8C0EF14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0E0F-9483-43A1-8296-70F48E541C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190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 flipH="1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fld id="{45394406-8083-4367-8A55-D74C696D14D7}" type="datetimeFigureOut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000">
                <a:solidFill>
                  <a:schemeClr val="tx1"/>
                </a:solidFill>
              </a:defRPr>
            </a:lvl1pPr>
          </a:lstStyle>
          <a:p>
            <a:fld id="{CC100E0F-9483-43A1-8296-70F48E541C21}" type="slidenum">
              <a:rPr lang="en-IN" smtClean="0"/>
              <a:t>‹#›</a:t>
            </a:fld>
            <a:endParaRPr lang="en-IN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3726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8">
          <p15:clr>
            <a:srgbClr val="F26B43"/>
          </p15:clr>
        </p15:guide>
        <p15:guide id="2" pos="528">
          <p15:clr>
            <a:srgbClr val="F26B43"/>
          </p15:clr>
        </p15:guide>
        <p15:guide id="3" orient="horz" pos="3792">
          <p15:clr>
            <a:srgbClr val="F26B43"/>
          </p15:clr>
        </p15:guide>
        <p15:guide id="4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6D145-7412-9C1E-EEC6-3A35F726ED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07690"/>
            <a:ext cx="9144000" cy="229434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Congenital Abnormalities of the Central Nervous System (CNS)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8B151C-D491-2D15-959D-097B8551F6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 DR KHUSHBOO ANJUM (PT)</a:t>
            </a:r>
          </a:p>
          <a:p>
            <a:r>
              <a:rPr lang="en-US" dirty="0"/>
              <a:t>ASSISTANT PROFESSOR (NEUROLOGY)</a:t>
            </a:r>
          </a:p>
          <a:p>
            <a:r>
              <a:rPr lang="en-US" dirty="0"/>
              <a:t>SHS, CSJMU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6118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53757-48AF-FAEB-4674-6D8038F38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C0B86-8886-012A-2E46-F300AB0C7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Congenital CNS abnormalities arise due to disturbances during embryonic brain and spinal cord development.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Advances in genetics have improved understanding of their causes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is based on the developmental stage affected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Early diagnosis helps with prognosis, treatment, and genetic counselling</a:t>
            </a:r>
          </a:p>
        </p:txBody>
      </p:sp>
    </p:spTree>
    <p:extLst>
      <p:ext uri="{BB962C8B-B14F-4D97-AF65-F5344CB8AC3E}">
        <p14:creationId xmlns:p14="http://schemas.microsoft.com/office/powerpoint/2010/main" val="1148321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53150-F7C5-4F75-0A9E-AAD062049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Normal CNS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3039-2142-2A01-6843-F6AB78625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Induction: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Mesoderm signals ectoderm to form neural tissue. </a:t>
            </a:r>
          </a:p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Neural tube formation: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Neural plate folds to form the neural tube. </a:t>
            </a:r>
          </a:p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Regionalisation: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Formation of forebrain, midbrain, hindbrain, and spinal cord. </a:t>
            </a:r>
          </a:p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 proliferation &amp; migration: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Neurons and glial cells multiply and migrate to their final positions. </a:t>
            </a:r>
          </a:p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Connection &amp; selection: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Synapses form, and unnecessary neurons undergo apoptosis.</a:t>
            </a:r>
          </a:p>
        </p:txBody>
      </p:sp>
    </p:spTree>
    <p:extLst>
      <p:ext uri="{BB962C8B-B14F-4D97-AF65-F5344CB8AC3E}">
        <p14:creationId xmlns:p14="http://schemas.microsoft.com/office/powerpoint/2010/main" val="2845678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AHMC-ACADEMICS\PhysiotherapyLectures\Neurosurgery\CND-15.jpg">
            <a:extLst>
              <a:ext uri="{FF2B5EF4-FFF2-40B4-BE49-F238E27FC236}">
                <a16:creationId xmlns:a16="http://schemas.microsoft.com/office/drawing/2014/main" id="{AB290D7E-F5DC-9631-7C74-0208D1BB96B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57450" y="243000"/>
            <a:ext cx="9230067" cy="63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52253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30EBE-9047-E42A-717D-B8EE6B4E8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Neural Tube Defects (NTDs)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E55FF-A439-377E-6A3C-C8F24181B7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Occur due to failure of neural tube closure (18 to 26 days after ovulation). 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types: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Anencephaly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Encephalocele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Spina bifida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Spina bifida occulta 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Among the most common congenital CNS defects.</a:t>
            </a:r>
          </a:p>
        </p:txBody>
      </p:sp>
    </p:spTree>
    <p:extLst>
      <p:ext uri="{BB962C8B-B14F-4D97-AF65-F5344CB8AC3E}">
        <p14:creationId xmlns:p14="http://schemas.microsoft.com/office/powerpoint/2010/main" val="2666312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A5C43-497F-F4D8-EBDA-0045CC4C0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Causes of NTDs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A6B7CA4-0525-8266-51F1-25BA66D19C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7866133"/>
              </p:ext>
            </p:extLst>
          </p:nvPr>
        </p:nvGraphicFramePr>
        <p:xfrm>
          <a:off x="838200" y="2062163"/>
          <a:ext cx="105156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74485932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397741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Genetic factors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Environmental factors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271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Familial predisposition Chromosomal abnormalities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Folic acid deficiency Maternal medications: Sodium valproate </a:t>
                      </a:r>
                    </a:p>
                    <a:p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Carbamazepine </a:t>
                      </a:r>
                    </a:p>
                    <a:p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Phenytoin </a:t>
                      </a:r>
                    </a:p>
                    <a:p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Phenobarbital </a:t>
                      </a:r>
                    </a:p>
                    <a:p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Trimethoprim and other folate antagonists</a:t>
                      </a:r>
                    </a:p>
                    <a:p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NOTE: Folic acid supplementation before conception and during early pregnancy significantly reduces risk.</a:t>
                      </a:r>
                    </a:p>
                    <a:p>
                      <a:endParaRPr lang="en-IN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7266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0927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AE643-6E7B-502E-D832-7770F5C36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Prenatal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9E80D-FC12-DA81-CF26-780DBF7434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Maternal serum </a:t>
            </a:r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α-fetoprotein (AFP)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screening (16 to 18 weeks). </a:t>
            </a:r>
          </a:p>
          <a:p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Ultrasonography: Detects anencephaly from 12 weeks. </a:t>
            </a:r>
          </a:p>
          <a:p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Detects spina bifida from 16 to 20 weeks. </a:t>
            </a:r>
          </a:p>
          <a:p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MRI when indicated. </a:t>
            </a:r>
          </a:p>
        </p:txBody>
      </p:sp>
    </p:spTree>
    <p:extLst>
      <p:ext uri="{BB962C8B-B14F-4D97-AF65-F5344CB8AC3E}">
        <p14:creationId xmlns:p14="http://schemas.microsoft.com/office/powerpoint/2010/main" val="3562618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19680-344A-0074-0ECD-A7593DC8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Spinal Dysraphism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D547BD8-5889-14BF-D15A-7C3761CAE9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4663453"/>
              </p:ext>
            </p:extLst>
          </p:nvPr>
        </p:nvGraphicFramePr>
        <p:xfrm>
          <a:off x="688258" y="2062163"/>
          <a:ext cx="10665539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5141">
                  <a:extLst>
                    <a:ext uri="{9D8B030D-6E8A-4147-A177-3AD203B41FA5}">
                      <a16:colId xmlns:a16="http://schemas.microsoft.com/office/drawing/2014/main" val="2224735515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841515382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509224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IN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Spina bifida cystica</a:t>
                      </a:r>
                      <a:endParaRPr lang="en-IN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en-IN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Spina bifida occulta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Syringomyelia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832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Usually, myelomeningocele causes motor weakness, bladder and bowel dysfunction.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Frequently associated with hydrocephalus and Chiari II malformation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Often asymptomatic.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Skin markers (hair tuft, sinus, lipoma) may indicate occult spinal abnormalities requiring MRI.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Fluid-filled cavity within spinal cord. Often associated with Chiari I malformation.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5886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3264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2D63C-17B7-EE32-EBAD-228D73610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Disorders of Regionalisation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70818-0148-E627-E519-941B05AF4C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Holoprosencephaly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Failure of forebrain to divide into two hemispheres. </a:t>
            </a:r>
          </a:p>
          <a:p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Associated facial abnormalities: </a:t>
            </a:r>
          </a:p>
          <a:p>
            <a:pPr lvl="1"/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Cyclopia/anophthalmia </a:t>
            </a:r>
          </a:p>
          <a:p>
            <a:pPr lvl="1"/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Absent nose </a:t>
            </a:r>
          </a:p>
          <a:p>
            <a:pPr lvl="1"/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Hypotelorism </a:t>
            </a:r>
          </a:p>
          <a:p>
            <a:pPr lvl="1"/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 central incisor. </a:t>
            </a:r>
          </a:p>
          <a:p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065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A8BC2-92FC-3E4F-D164-FE8257B43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Disorders of Cortical Development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13E3CAF-53F6-5F7B-21E9-C5092D3D17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5928970"/>
              </p:ext>
            </p:extLst>
          </p:nvPr>
        </p:nvGraphicFramePr>
        <p:xfrm>
          <a:off x="838200" y="2062163"/>
          <a:ext cx="105156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560989657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629929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A. Microcephaly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 </a:t>
                      </a:r>
                      <a:r>
                        <a:rPr lang="en-IN" sz="2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Megalencephaly</a:t>
                      </a:r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022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Head circumference below the 0.4th percentile. Causes: Genetic syndromes </a:t>
                      </a:r>
                    </a:p>
                    <a:p>
                      <a:r>
                        <a:rPr lang="en-IN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Congenital infections </a:t>
                      </a:r>
                    </a:p>
                    <a:p>
                      <a:r>
                        <a:rPr lang="en-IN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Radiation </a:t>
                      </a:r>
                    </a:p>
                    <a:p>
                      <a:r>
                        <a:rPr lang="en-IN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Drugs </a:t>
                      </a:r>
                    </a:p>
                    <a:p>
                      <a:r>
                        <a:rPr lang="en-IN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Perinatal hypoxia </a:t>
                      </a:r>
                    </a:p>
                    <a:p>
                      <a:r>
                        <a:rPr lang="en-IN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Often associated with developmental delay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Enlarged brain size. May present with: Learning disability </a:t>
                      </a:r>
                    </a:p>
                    <a:p>
                      <a:r>
                        <a:rPr lang="en-IN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Seizures </a:t>
                      </a:r>
                    </a:p>
                    <a:p>
                      <a:r>
                        <a:rPr lang="en-IN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Hemiparesis (</a:t>
                      </a:r>
                      <a:r>
                        <a:rPr lang="en-IN" sz="2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hemimegalencephaly</a:t>
                      </a:r>
                      <a:r>
                        <a:rPr lang="en-IN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endParaRPr lang="en-IN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2915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3728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E56EB-D3A5-492D-D566-BBEFA80F8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Disorders of Neuronal Migration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5D1EC-0786-3E9D-2672-09299C69D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Lissencephaly (smooth brain)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Agyria or pachygyria.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Causes severe developmental delay and epilepsy.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A0A9E55-86FE-974D-4E1E-8C60CEBA2A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040718"/>
              </p:ext>
            </p:extLst>
          </p:nvPr>
        </p:nvGraphicFramePr>
        <p:xfrm>
          <a:off x="1106905" y="3429000"/>
          <a:ext cx="10515600" cy="29477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9411">
                  <a:extLst>
                    <a:ext uri="{9D8B030D-6E8A-4147-A177-3AD203B41FA5}">
                      <a16:colId xmlns:a16="http://schemas.microsoft.com/office/drawing/2014/main" val="3552963577"/>
                    </a:ext>
                  </a:extLst>
                </a:gridCol>
                <a:gridCol w="2534652">
                  <a:extLst>
                    <a:ext uri="{9D8B030D-6E8A-4147-A177-3AD203B41FA5}">
                      <a16:colId xmlns:a16="http://schemas.microsoft.com/office/drawing/2014/main" val="657098268"/>
                    </a:ext>
                  </a:extLst>
                </a:gridCol>
                <a:gridCol w="2855495">
                  <a:extLst>
                    <a:ext uri="{9D8B030D-6E8A-4147-A177-3AD203B41FA5}">
                      <a16:colId xmlns:a16="http://schemas.microsoft.com/office/drawing/2014/main" val="1826361483"/>
                    </a:ext>
                  </a:extLst>
                </a:gridCol>
                <a:gridCol w="3826042">
                  <a:extLst>
                    <a:ext uri="{9D8B030D-6E8A-4147-A177-3AD203B41FA5}">
                      <a16:colId xmlns:a16="http://schemas.microsoft.com/office/drawing/2014/main" val="3809982025"/>
                    </a:ext>
                  </a:extLst>
                </a:gridCol>
              </a:tblGrid>
              <a:tr h="661737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II (Walker-Warburg syndrome)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Heterotopias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Polymicrogyria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576166"/>
                  </a:ext>
                </a:extLst>
              </a:tr>
              <a:tr h="1195137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Associated with </a:t>
                      </a:r>
                      <a:r>
                        <a:rPr lang="en-IN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LIS1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en-IN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DCX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gene mutations.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Eye abnormalities, </a:t>
                      </a:r>
                    </a:p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muscular dystrophy-like changes, hydrocephalus, or microcephaly.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Neurons fail to migrate correctly. Types: Periventricular heterotopia </a:t>
                      </a:r>
                    </a:p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Nodular heterotopia </a:t>
                      </a:r>
                    </a:p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Band heterotopia ("double cortex") </a:t>
                      </a:r>
                    </a:p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May present with seizures or developmental delay.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Excessive small gyri due to abnormal cortical development. Causes: Genetic </a:t>
                      </a:r>
                    </a:p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Infection </a:t>
                      </a:r>
                    </a:p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Hypoxia </a:t>
                      </a:r>
                    </a:p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Clinical features: Dysarthria </a:t>
                      </a:r>
                    </a:p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Drooling </a:t>
                      </a:r>
                    </a:p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Feeding difficulty </a:t>
                      </a:r>
                    </a:p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Seizures.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457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5252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26DD8-C897-166F-FE2D-8032771BE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547" y="263944"/>
            <a:ext cx="11823031" cy="1468604"/>
          </a:xfrm>
        </p:spPr>
        <p:txBody>
          <a:bodyPr>
            <a:noAutofit/>
          </a:bodyPr>
          <a:lstStyle/>
          <a:p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Miller–Dieker Syndrome (MDS)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</a:t>
            </a:r>
            <a:r>
              <a:rPr lang="en-IN" sz="24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rare, severe genetic neurodevelopmental disorder</a:t>
            </a:r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characterised by </a:t>
            </a:r>
            <a:r>
              <a:rPr lang="en-IN" sz="24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classical lissencephaly (smooth brain)</a:t>
            </a:r>
            <a:r>
              <a:rPr lang="en-IN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distinctive facial dysmorphism, profound developmental delay, epilepsy, hypotonia, feeding difficulties, and multiple congenital abnormalities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Content Placeholder 3" descr="Residência Pediátrica - Síndrome de Miller-Dieker">
            <a:extLst>
              <a:ext uri="{FF2B5EF4-FFF2-40B4-BE49-F238E27FC236}">
                <a16:creationId xmlns:a16="http://schemas.microsoft.com/office/drawing/2014/main" id="{8CE52C7D-0A19-4690-78CE-1D4F9CFA6F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72528" y="2479257"/>
            <a:ext cx="6246943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352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47736-0F96-D345-A824-499F628DA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Agenesis of Corpus Callosum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61327-91DC-FA09-B952-E896C82CBD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Complete or partial absence of corpus callosum. May be: Asymptomatic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Associated with seizures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disability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Cerebral palsy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Prenatal ultrasound can detect from about 20 weeks. </a:t>
            </a:r>
          </a:p>
        </p:txBody>
      </p:sp>
    </p:spTree>
    <p:extLst>
      <p:ext uri="{BB962C8B-B14F-4D97-AF65-F5344CB8AC3E}">
        <p14:creationId xmlns:p14="http://schemas.microsoft.com/office/powerpoint/2010/main" val="3516201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11B0-C962-9CF8-35CB-4C076D959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966CF4B-EF22-3A3C-6188-4C716FA0CF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2351748"/>
              </p:ext>
            </p:extLst>
          </p:nvPr>
        </p:nvGraphicFramePr>
        <p:xfrm>
          <a:off x="838200" y="2062163"/>
          <a:ext cx="105156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852637293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696249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Porencephaly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Schizencephaly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448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Cystic cavity within cerebral hemisphere. Results from prenatal brain injury. May resemble cerebral palsy clinically.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Full-thickness cleft connecting ventricle to subarachnoid space. Types: Closed-lip </a:t>
                      </a:r>
                    </a:p>
                    <a:p>
                      <a:r>
                        <a:rPr lang="en-IN" sz="2400" dirty="0"/>
                        <a:t>Open-lip </a:t>
                      </a:r>
                    </a:p>
                    <a:p>
                      <a:r>
                        <a:rPr lang="en-IN" sz="2400" dirty="0"/>
                        <a:t>Features: Epilepsy </a:t>
                      </a:r>
                    </a:p>
                    <a:p>
                      <a:r>
                        <a:rPr lang="en-IN" sz="2400" dirty="0"/>
                        <a:t>Hemiplegia </a:t>
                      </a:r>
                    </a:p>
                    <a:p>
                      <a:r>
                        <a:rPr lang="en-IN" sz="2400" dirty="0"/>
                        <a:t>Developmental delay </a:t>
                      </a:r>
                    </a:p>
                    <a:p>
                      <a:r>
                        <a:rPr lang="en-IN" sz="2400" dirty="0"/>
                        <a:t>Speech impairment. </a:t>
                      </a:r>
                    </a:p>
                    <a:p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4222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61071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F100C-214C-161B-AD8A-207D32810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Posterior Fossa Malformations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1D7B9-A5B6-F7C1-61CB-63B23EFAFB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Include: Cerebellar hypoplasia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Dandy-Walker malformation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Joubert syndrome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 present with motor, developmental, and coordination problems.</a:t>
            </a:r>
          </a:p>
        </p:txBody>
      </p:sp>
    </p:spTree>
    <p:extLst>
      <p:ext uri="{BB962C8B-B14F-4D97-AF65-F5344CB8AC3E}">
        <p14:creationId xmlns:p14="http://schemas.microsoft.com/office/powerpoint/2010/main" val="6734475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F5EBB-A604-E2E7-0E14-B9B17AE71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5BE82-D4AD-639B-7CFA-C03D95AB8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MRI is the investigation of choice.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Chromosome analysis.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 mutation testing.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Metabolic investigations.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DNA storage when diagnosis remains uncertain</a:t>
            </a:r>
          </a:p>
        </p:txBody>
      </p:sp>
    </p:spTree>
    <p:extLst>
      <p:ext uri="{BB962C8B-B14F-4D97-AF65-F5344CB8AC3E}">
        <p14:creationId xmlns:p14="http://schemas.microsoft.com/office/powerpoint/2010/main" val="37971419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1F195-F77F-C1B2-B27C-07D0B8ECF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Genetic Counselling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B3D07-C8F1-6545-D07F-23109FD1A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 a three-generation family pedigree.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Estimate recurrence risk.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Offer prenatal diagnosis where appropriate.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 folic acid supplementation for future pregnancies after NTDs.</a:t>
            </a:r>
          </a:p>
        </p:txBody>
      </p:sp>
    </p:spTree>
    <p:extLst>
      <p:ext uri="{BB962C8B-B14F-4D97-AF65-F5344CB8AC3E}">
        <p14:creationId xmlns:p14="http://schemas.microsoft.com/office/powerpoint/2010/main" val="20470328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129C8-1226-F351-0C42-09E88DF3A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41248"/>
            <a:ext cx="3402006" cy="5184648"/>
          </a:xfrm>
        </p:spPr>
        <p:txBody>
          <a:bodyPr>
            <a:normAutofit/>
          </a:bodyPr>
          <a:lstStyle/>
          <a:p>
            <a:r>
              <a:rPr lang="en-IN" dirty="0"/>
              <a:t>Physiotherapy Management in Spina Bifida Cases</a:t>
            </a:r>
            <a:br>
              <a:rPr lang="en-IN" dirty="0"/>
            </a:b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42E3B-70C0-784D-027A-3ABC4A2560F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6AFE9FE-25CA-0FC5-8A1D-67EDA73D8D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556" y="0"/>
            <a:ext cx="85694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406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2EAF2FF-84B8-98F3-B3F4-282982FE1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87ADD1-4BD2-A250-F818-1B43B3444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THANK YOU…..</a:t>
            </a:r>
            <a:endParaRPr lang="en-IN" sz="6600" dirty="0"/>
          </a:p>
        </p:txBody>
      </p:sp>
    </p:spTree>
    <p:extLst>
      <p:ext uri="{BB962C8B-B14F-4D97-AF65-F5344CB8AC3E}">
        <p14:creationId xmlns:p14="http://schemas.microsoft.com/office/powerpoint/2010/main" val="1805666807"/>
      </p:ext>
    </p:extLst>
  </p:cSld>
  <p:clrMapOvr>
    <a:masterClrMapping/>
  </p:clrMapOvr>
</p:sld>
</file>

<file path=ppt/theme/theme1.xml><?xml version="1.0" encoding="utf-8"?>
<a:theme xmlns:a="http://schemas.openxmlformats.org/drawingml/2006/main" name="Archway">
  <a:themeElements>
    <a:clrScheme name="Archway">
      <a:dk1>
        <a:sysClr val="windowText" lastClr="000000"/>
      </a:dk1>
      <a:lt1>
        <a:sysClr val="window" lastClr="FFFFFF"/>
      </a:lt1>
      <a:dk2>
        <a:srgbClr val="424C4E"/>
      </a:dk2>
      <a:lt2>
        <a:srgbClr val="EDE9E7"/>
      </a:lt2>
      <a:accent1>
        <a:srgbClr val="9FA597"/>
      </a:accent1>
      <a:accent2>
        <a:srgbClr val="AEA67E"/>
      </a:accent2>
      <a:accent3>
        <a:srgbClr val="957D71"/>
      </a:accent3>
      <a:accent4>
        <a:srgbClr val="C88769"/>
      </a:accent4>
      <a:accent5>
        <a:srgbClr val="97A4AA"/>
      </a:accent5>
      <a:accent6>
        <a:srgbClr val="9FA4A5"/>
      </a:accent6>
      <a:hlink>
        <a:srgbClr val="8C9484"/>
      </a:hlink>
      <a:folHlink>
        <a:srgbClr val="C17957"/>
      </a:folHlink>
    </a:clrScheme>
    <a:fontScheme name="Archway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" id="{CCBE687C-D9F1-4254-B066-5079611C2397}" vid="{9D57D580-D4A7-454F-BF49-8DDDB4A8185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7212</TotalTime>
  <Words>696</Words>
  <Application>Microsoft Office PowerPoint</Application>
  <PresentationFormat>Widescreen</PresentationFormat>
  <Paragraphs>123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Felix Titling</vt:lpstr>
      <vt:lpstr>Goudy Old Style</vt:lpstr>
      <vt:lpstr>Times New Roman</vt:lpstr>
      <vt:lpstr>Wingdings</vt:lpstr>
      <vt:lpstr>Archway</vt:lpstr>
      <vt:lpstr>Congenital Abnormalities of the Central Nervous System (CNS)</vt:lpstr>
      <vt:lpstr>PowerPoint Presentation</vt:lpstr>
      <vt:lpstr>Normal CNS Development</vt:lpstr>
      <vt:lpstr>PowerPoint Presentation</vt:lpstr>
      <vt:lpstr>Neural Tube Defects (NTDs)</vt:lpstr>
      <vt:lpstr>Causes of NTDs</vt:lpstr>
      <vt:lpstr>Prenatal Diagnosis</vt:lpstr>
      <vt:lpstr>Spinal Dysraphism</vt:lpstr>
      <vt:lpstr>Disorders of Regionalisation</vt:lpstr>
      <vt:lpstr>Disorders of Cortical Development</vt:lpstr>
      <vt:lpstr>Disorders of Neuronal Migration</vt:lpstr>
      <vt:lpstr>Miller–Dieker Syndrome (MDS) Is a rare, severe genetic neurodevelopmental disorder characterised by classical lissencephaly (smooth brain), distinctive facial dysmorphism, profound developmental delay, epilepsy, hypotonia, feeding difficulties, and multiple congenital abnormalities.</vt:lpstr>
      <vt:lpstr>Agenesis of Corpus Callosum</vt:lpstr>
      <vt:lpstr>PowerPoint Presentation</vt:lpstr>
      <vt:lpstr>Posterior Fossa Malformations</vt:lpstr>
      <vt:lpstr>Investigations</vt:lpstr>
      <vt:lpstr>Genetic Counselling</vt:lpstr>
      <vt:lpstr>Physiotherapy Management in Spina Bifida Cases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khushboo anjum</dc:creator>
  <cp:lastModifiedBy>khushboo anjum</cp:lastModifiedBy>
  <cp:revision>6</cp:revision>
  <dcterms:created xsi:type="dcterms:W3CDTF">2026-07-20T09:56:03Z</dcterms:created>
  <dcterms:modified xsi:type="dcterms:W3CDTF">2026-09-16T11:15:30Z</dcterms:modified>
</cp:coreProperties>
</file>