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2" r:id="rId3"/>
    <p:sldId id="264" r:id="rId4"/>
    <p:sldId id="258" r:id="rId5"/>
    <p:sldId id="257" r:id="rId6"/>
    <p:sldId id="259" r:id="rId7"/>
    <p:sldId id="268" r:id="rId8"/>
    <p:sldId id="261" r:id="rId9"/>
    <p:sldId id="263" r:id="rId10"/>
    <p:sldId id="265" r:id="rId11"/>
    <p:sldId id="266" r:id="rId12"/>
    <p:sldId id="267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009FF3-34FC-D72E-9361-76ABBDCB20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D6CD63-358D-6208-C102-3F8C8A2CAA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8EE80-38AD-41D1-864D-4DF5C9FCC564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64DAAE-61EF-54A1-384E-8AB9C0B270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FAF72-9012-8169-D6F1-5312AFDBF0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BF875D-687D-4D69-81FE-92A155337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024499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B729C7-9BAB-4D3B-8225-74524275B82A}" type="datetimeFigureOut">
              <a:rPr lang="en-IN" smtClean="0"/>
              <a:t>16-09-2026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8652B-CFDB-44AD-B313-25964A7D8C8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769920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7E937EB1-EB47-4481-ABEC-C40E357EA48B}" type="datetime1">
              <a:rPr lang="en-IN" smtClean="0"/>
              <a:t>16-09-2026</a:t>
            </a:fld>
            <a:endParaRPr lang="en-IN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5093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80A78A9-36E1-4FC3-AF11-F4BA107788AC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433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62C1BEB-1AC2-48EB-A4DC-2D9CDB2F39BE}" type="datetime1">
              <a:rPr lang="en-IN" smtClean="0"/>
              <a:t>16-09-2026</a:t>
            </a:fld>
            <a:endParaRPr lang="en-IN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081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95887-E430-4233-93F5-53FAD6EE8DCC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278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FC622E-24E4-4D1B-B737-745637734EBA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927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07D4DB6-764B-4B41-A4B3-B2E50A20E73C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2693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D69761B-3633-4D09-9175-466F9BB10BD1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9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C576E1-9AC9-4550-A667-057EEF9B7968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73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D006106-DDA6-4C6B-B803-E5D1BABF4DB0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7286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FDF28B-F016-48BC-8BA4-4F926DDA1C9E}" type="datetime1">
              <a:rPr lang="en-IN" smtClean="0"/>
              <a:t>16-09-2026</a:t>
            </a:fld>
            <a:endParaRPr lang="en-IN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2521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C7B30036-5B28-496C-A165-A0915BAC1016}" type="datetime1">
              <a:rPr lang="en-IN" smtClean="0"/>
              <a:t>16-09-2026</a:t>
            </a:fld>
            <a:endParaRPr lang="en-IN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866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55E722F-C556-4A10-AEEE-C5C1DD320D75}" type="datetime1">
              <a:rPr lang="en-IN" smtClean="0"/>
              <a:t>16-09-2026</a:t>
            </a:fld>
            <a:endParaRPr lang="en-IN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1564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8E14211B-40BA-4516-91CD-BE4959BBCFD3}" type="datetime1">
              <a:rPr lang="en-IN" smtClean="0"/>
              <a:t>16-09-2026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495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A6C7A48A-6D3F-4096-A6F6-22693A901C4D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688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04AD7FB8-F6BB-4954-9D16-873EE9E510DF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32308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B34CE41-CFB4-4BAF-A19C-19B55DC83AB3}" type="datetime1">
              <a:rPr lang="en-IN" smtClean="0"/>
              <a:t>16-09-2026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5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0DEFFA7-6C6A-4E4B-B0B7-0A2BA04BE309}" type="datetime1">
              <a:rPr lang="en-IN" smtClean="0"/>
              <a:t>16-09-2026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34163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6DF4A5C5-CFC9-4D9E-8330-BB3775357343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90522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33E4AE6-22A1-4418-89EB-2017E843EBFB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07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42BAAF-5D5D-48F7-91A9-AFCD73A179DE}" type="datetime1">
              <a:rPr lang="en-IN" smtClean="0"/>
              <a:t>16-09-2026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095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EC9E899-B06D-4CB2-A9AB-74711AA30E09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454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A8C983-6CB1-4881-B4C2-D86110BB222D}" type="datetime1">
              <a:rPr lang="en-IN" smtClean="0"/>
              <a:t>16-09-2026</a:t>
            </a:fld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44681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595E90-E2CD-486D-8EEA-996F42567FFA}" type="datetime1">
              <a:rPr lang="en-IN" smtClean="0"/>
              <a:t>16-09-2026</a:t>
            </a:fld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24757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B5C421-C9D6-4786-81EA-2B2A0F09E290}" type="datetime1">
              <a:rPr lang="en-IN" smtClean="0"/>
              <a:t>16-09-2026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59626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0B2D31-ACD5-45C4-B2F3-45DBD9C56201}" type="datetime1">
              <a:rPr lang="en-IN" smtClean="0"/>
              <a:t>16-09-2026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9476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6A8188-3166-4045-8930-4AD17F05D2AA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7866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FACA3D3-FF04-4528-A297-B7463D863118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9843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75822-8ED3-6F03-6915-364EFCD1E3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37B7CD-7760-9FE5-71C9-32DA5D3F6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BAB23-51E8-3512-714D-D5524291E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0C1DB-9016-419A-9757-7984B02CED8C}" type="datetime1">
              <a:rPr lang="en-IN" smtClean="0"/>
              <a:t>16-09-2026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99B6F-4223-4F9E-3098-CF26467E4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BFE6E-15AA-E9C3-DBE3-6C27BD6B0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9635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IN"/>
              <a:t>DR KHUSHBOO ANJUM (PT)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883FE287-1DAB-4A7F-A53E-6D250135D222}" type="datetime1">
              <a:rPr lang="en-IN" smtClean="0"/>
              <a:t>16-09-2026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FC4F2CE8-F8AC-4A8C-921A-5CF818E46F7E}" type="slidenum">
              <a:rPr lang="en-IN" smtClean="0"/>
              <a:t>‹#›</a:t>
            </a:fld>
            <a:endParaRPr lang="en-IN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858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8C222-EE44-487E-D96E-680A6FF4D4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SKULL X RAY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D39A08-B1A6-AF29-9570-438CF66FCD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DR KHUSHBOO ANJUM (PT)</a:t>
            </a:r>
          </a:p>
          <a:p>
            <a:r>
              <a:rPr lang="en-US" dirty="0"/>
              <a:t>ASSISTANT PROFESSOR (NEUROLOGY)</a:t>
            </a:r>
          </a:p>
          <a:p>
            <a:r>
              <a:rPr lang="en-US" dirty="0"/>
              <a:t>SHS, CSJMU, KANPUR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78E1B0-E4F9-15E5-46EA-3F791B3AB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2203704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E8C3D-BAA6-8B94-FA6C-4FBE14B5B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Content Placeholder 4" descr="Lab 6 - Study Questions Flashcards | Quizlet">
            <a:extLst>
              <a:ext uri="{FF2B5EF4-FFF2-40B4-BE49-F238E27FC236}">
                <a16:creationId xmlns:a16="http://schemas.microsoft.com/office/drawing/2014/main" id="{92DCE4EF-C993-7B62-6152-8397FEC5A13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2266" y="521207"/>
            <a:ext cx="7632000" cy="5815586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4E65F06-6961-C2AF-5088-8D70EA7EF7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E318CE-FEAA-FAAF-B45B-B0E57A5D9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0"/>
            <a:ext cx="4570214" cy="685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5327C6-DA49-2E03-2FC9-F75FA188A1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94267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139DF5-65CE-8BFB-452D-C820B7342E36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259276" y="153681"/>
            <a:ext cx="11484000" cy="640747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B0CFDB-98A7-AEF2-E021-3E420AD32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334875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Normal Anatomy | Radiology Key">
            <a:extLst>
              <a:ext uri="{FF2B5EF4-FFF2-40B4-BE49-F238E27FC236}">
                <a16:creationId xmlns:a16="http://schemas.microsoft.com/office/drawing/2014/main" id="{840F0276-2B3D-1CD3-BEFE-9DEB1CA7ED90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1396170" y="323989"/>
            <a:ext cx="8208000" cy="622545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852FDF-04DB-8A46-1C3A-CD619AB12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1374970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C29BAB-EF62-504C-5138-40255E255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508C43-59A0-31AB-11A6-76D1BC1B0FB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76981" y="1380744"/>
            <a:ext cx="4866967" cy="4983480"/>
          </a:xfrm>
        </p:spPr>
        <p:txBody>
          <a:bodyPr/>
          <a:lstStyle/>
          <a:p>
            <a:pPr lvl="0"/>
            <a:r>
              <a:rPr lang="en-IN" dirty="0"/>
              <a:t>Skull radiography uses </a:t>
            </a:r>
            <a:r>
              <a:rPr lang="en-IN" b="1" dirty="0"/>
              <a:t>ionizing radiation</a:t>
            </a:r>
            <a:r>
              <a:rPr lang="en-IN" dirty="0"/>
              <a:t> to create a projection image. </a:t>
            </a:r>
          </a:p>
          <a:p>
            <a:pPr lvl="0"/>
            <a:r>
              <a:rPr lang="en-IN" dirty="0"/>
              <a:t>It primarily demonstrates: </a:t>
            </a:r>
          </a:p>
          <a:p>
            <a:pPr lvl="1"/>
            <a:r>
              <a:rPr lang="en-IN" dirty="0" err="1"/>
              <a:t>Calvarial</a:t>
            </a:r>
            <a:r>
              <a:rPr lang="en-IN" dirty="0"/>
              <a:t> bones </a:t>
            </a:r>
          </a:p>
          <a:p>
            <a:pPr lvl="1"/>
            <a:r>
              <a:rPr lang="en-IN" dirty="0"/>
              <a:t>Skull base </a:t>
            </a:r>
          </a:p>
          <a:p>
            <a:pPr lvl="1"/>
            <a:r>
              <a:rPr lang="en-IN" dirty="0"/>
              <a:t>Sutures </a:t>
            </a:r>
          </a:p>
          <a:p>
            <a:pPr lvl="1"/>
            <a:r>
              <a:rPr lang="en-IN" dirty="0"/>
              <a:t>Facial bones </a:t>
            </a:r>
          </a:p>
          <a:p>
            <a:pPr lvl="1"/>
            <a:r>
              <a:rPr lang="en-IN" dirty="0"/>
              <a:t>Paranasal sinuses </a:t>
            </a:r>
          </a:p>
          <a:p>
            <a:pPr lvl="1"/>
            <a:r>
              <a:rPr lang="en-IN" dirty="0"/>
              <a:t>Bony lesions </a:t>
            </a:r>
          </a:p>
          <a:p>
            <a:pPr lvl="1"/>
            <a:r>
              <a:rPr lang="en-IN" dirty="0"/>
              <a:t>Some intracranial calcifications</a:t>
            </a:r>
          </a:p>
          <a:p>
            <a:endParaRPr lang="en-IN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2158DF6-C23F-C99E-1FF7-57F7B68E79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7" name="Picture 6" descr="Presentation1, radiological imaging of fractures. | PPTX">
            <a:extLst>
              <a:ext uri="{FF2B5EF4-FFF2-40B4-BE49-F238E27FC236}">
                <a16:creationId xmlns:a16="http://schemas.microsoft.com/office/drawing/2014/main" id="{FE37B663-4E78-DB39-89F4-58F431A13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4570" y="840657"/>
            <a:ext cx="7104000" cy="532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BF4B76-3361-8677-942D-173B40FBAB9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1263314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6933E4C-9207-AAAB-2512-F525B956D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20" y="365760"/>
            <a:ext cx="5441869" cy="3981652"/>
          </a:xfrm>
        </p:spPr>
        <p:txBody>
          <a:bodyPr/>
          <a:lstStyle/>
          <a:p>
            <a:r>
              <a:rPr lang="en-US" b="1" dirty="0"/>
              <a:t>ADULT SKULL- PA (OCCIPITO-FRONTAL) </a:t>
            </a:r>
            <a:r>
              <a:rPr lang="en-US" dirty="0"/>
              <a:t>WITH 15 DEGREE ANGULATION (CALDWELL)</a:t>
            </a:r>
            <a:endParaRPr lang="en-IN" dirty="0"/>
          </a:p>
        </p:txBody>
      </p:sp>
      <p:pic>
        <p:nvPicPr>
          <p:cNvPr id="5" name="Content Placeholder 4" descr="Dentistry lectures for MFDS/MJDF/NBDE/ORE: Radiographic Anatomy of Facial Bones and Mandible with Radiological Abnormalities of the Skull and Facial Bones">
            <a:extLst>
              <a:ext uri="{FF2B5EF4-FFF2-40B4-BE49-F238E27FC236}">
                <a16:creationId xmlns:a16="http://schemas.microsoft.com/office/drawing/2014/main" id="{4E1BFD05-495B-A7EE-91DE-DC6DDF9413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66608" y="909000"/>
            <a:ext cx="5963634" cy="5040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5C16C6-4FE7-A692-6AB1-596D5A0BF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13075482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82DC1-9CFE-C44A-D391-A53F9C508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5589069" cy="5762324"/>
          </a:xfrm>
        </p:spPr>
        <p:txBody>
          <a:bodyPr/>
          <a:lstStyle/>
          <a:p>
            <a:r>
              <a:rPr lang="en-US" dirty="0"/>
              <a:t>AP VIEW TOWNE’S PROJECTION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7F246E-600D-6DA6-F655-4D18F8352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411643"/>
            <a:ext cx="4716000" cy="60805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78C802-10B5-3F32-E447-8513046DE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17" y="866118"/>
            <a:ext cx="3600000" cy="3493182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DABC73-4A5B-94F6-EA96-69858091A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1930523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7C50D-AA5A-D178-C39C-1E946F60D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Identify systematically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D62BC-BA4D-E5F8-8463-5309A597399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0"/>
            <a:r>
              <a:rPr lang="en-IN" dirty="0"/>
              <a:t>Frontal bone </a:t>
            </a:r>
          </a:p>
          <a:p>
            <a:pPr lvl="0"/>
            <a:r>
              <a:rPr lang="en-IN" dirty="0"/>
              <a:t>Parietal bones </a:t>
            </a:r>
          </a:p>
          <a:p>
            <a:pPr lvl="0"/>
            <a:r>
              <a:rPr lang="en-IN" dirty="0"/>
              <a:t>Temporal bones </a:t>
            </a:r>
          </a:p>
          <a:p>
            <a:pPr lvl="0"/>
            <a:r>
              <a:rPr lang="en-IN" dirty="0"/>
              <a:t>Occipital bone </a:t>
            </a:r>
          </a:p>
          <a:p>
            <a:pPr lvl="0"/>
            <a:r>
              <a:rPr lang="en-IN" dirty="0"/>
              <a:t>Skull base </a:t>
            </a:r>
          </a:p>
          <a:p>
            <a:pPr lvl="0"/>
            <a:r>
              <a:rPr lang="en-IN" dirty="0"/>
              <a:t>Cranial sutures </a:t>
            </a:r>
          </a:p>
          <a:p>
            <a:pPr lvl="0"/>
            <a:r>
              <a:rPr lang="en-IN" dirty="0"/>
              <a:t>Sella turcica </a:t>
            </a:r>
          </a:p>
          <a:p>
            <a:pPr lvl="0"/>
            <a:r>
              <a:rPr lang="en-IN" dirty="0"/>
              <a:t>Mastoid air cells </a:t>
            </a:r>
          </a:p>
          <a:p>
            <a:pPr lvl="0"/>
            <a:r>
              <a:rPr lang="en-IN" dirty="0"/>
              <a:t>Paranasal sinuses </a:t>
            </a:r>
          </a:p>
          <a:p>
            <a:pPr lvl="0"/>
            <a:r>
              <a:rPr lang="en-IN" dirty="0"/>
              <a:t>Orbits</a:t>
            </a:r>
          </a:p>
          <a:p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C69CF6A-A78C-357A-1473-BB90FD7C20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D8D3B-980C-350F-E08D-3F684DF516E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3275813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8A353-DD54-C2DA-DAFF-075A5174B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674" y="365759"/>
            <a:ext cx="3673642" cy="5569819"/>
          </a:xfrm>
        </p:spPr>
        <p:txBody>
          <a:bodyPr>
            <a:noAutofit/>
          </a:bodyPr>
          <a:lstStyle/>
          <a:p>
            <a:r>
              <a:rPr lang="en-IN" sz="3600" dirty="0"/>
              <a:t>LATERAL, SKULL, PARIETAL FRACTURE: A LINEAR # EXTENDS THROUGH THE PARIETAL BONE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53D848A-5BC9-A1B7-B019-333D7C6595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0316" y="621223"/>
            <a:ext cx="7776000" cy="501120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400327-A9F6-8952-01C5-AE30D21E8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577887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FEC6A-B42F-9DE3-C5BC-308362242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A9E22-AC6F-9C38-EE86-C6BC43A9F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717" y="365759"/>
            <a:ext cx="3962400" cy="6018999"/>
          </a:xfrm>
        </p:spPr>
        <p:txBody>
          <a:bodyPr>
            <a:noAutofit/>
          </a:bodyPr>
          <a:lstStyle/>
          <a:p>
            <a:pPr algn="just"/>
            <a:r>
              <a:rPr lang="en-IN" sz="3200" b="1" dirty="0"/>
              <a:t>LATERAL, SKULL, MULTIPLE MYELOMA: </a:t>
            </a:r>
            <a:r>
              <a:rPr lang="en-IN" sz="3200" dirty="0"/>
              <a:t>Multiple, well-defined radiolucent lesions are visible throughout the parietal and frontal bones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DF4CCA-CF31-4C70-1B2F-87E413A37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4885" y="514794"/>
            <a:ext cx="6588000" cy="5618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7AA178-2D30-367B-3951-4D5276E7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2141820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00C62-BA95-2401-DABF-979996F82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425" y="365759"/>
            <a:ext cx="3984859" cy="5232936"/>
          </a:xfrm>
        </p:spPr>
        <p:txBody>
          <a:bodyPr>
            <a:noAutofit/>
          </a:bodyPr>
          <a:lstStyle/>
          <a:p>
            <a:r>
              <a:rPr lang="en-US" sz="2800" dirty="0"/>
              <a:t>PA CALDWELL’S, SKULL, FRONTAL BONE FRACTURE: THE FRACTURE IS VISIBLE AS MULTIPLE RADIOLUCENT LINES. THE SINUS IS FILLED WITH HEMATOMA (ARROWS)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6D4210-9005-4C81-5A6F-3CA4ED074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0928" y="698304"/>
            <a:ext cx="7003915" cy="4572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997C2-3BF4-1D1C-FEFF-BA1F01555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3337388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632C4-B294-13A5-5ABF-3A037EEEE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054" y="365760"/>
            <a:ext cx="4122820" cy="4608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PA CALDWELL’S, SKULL</a:t>
            </a:r>
            <a:r>
              <a:rPr lang="en-US" dirty="0"/>
              <a:t>, FRONTAL SINUS OSTEOMA: DENSE, IVORY- LIKE NEW BONE FILLS A FRONTAL SINUS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CF622E-D1CE-14F9-DDA7-6095BD9D4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4179" y="1129050"/>
            <a:ext cx="6961023" cy="4608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9361E-1A4D-4C4C-A980-B24E8A91D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4159557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87AF4-1D8D-BACC-08F3-FD037EE11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4594459" cy="4559166"/>
          </a:xfrm>
        </p:spPr>
        <p:txBody>
          <a:bodyPr>
            <a:normAutofit/>
          </a:bodyPr>
          <a:lstStyle/>
          <a:p>
            <a:r>
              <a:rPr lang="en-US" dirty="0"/>
              <a:t>AP TOWNE’S, SKULL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DA7B29-982D-8E42-E413-70D5D5DBC1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28268" y="425918"/>
            <a:ext cx="3662191" cy="58320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4ECF5F-E54C-DF59-B7BC-6D55C105F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</p:spTree>
    <p:extLst>
      <p:ext uri="{BB962C8B-B14F-4D97-AF65-F5344CB8AC3E}">
        <p14:creationId xmlns:p14="http://schemas.microsoft.com/office/powerpoint/2010/main" val="1689609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B1A27-1292-A593-F321-31D6BA8DF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FBD50C-786D-1D48-AF65-6DEA7ABB7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DR KHUSHBOO ANJUM (PT)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A65B93-E7CB-8FD0-2B2E-06841242E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7200" dirty="0"/>
              <a:t>THANK YOU…………………</a:t>
            </a:r>
            <a:endParaRPr lang="en-IN" sz="7200" dirty="0"/>
          </a:p>
        </p:txBody>
      </p:sp>
    </p:spTree>
    <p:extLst>
      <p:ext uri="{BB962C8B-B14F-4D97-AF65-F5344CB8AC3E}">
        <p14:creationId xmlns:p14="http://schemas.microsoft.com/office/powerpoint/2010/main" val="1967548312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202</TotalTime>
  <Words>260</Words>
  <Application>Microsoft Office PowerPoint</Application>
  <PresentationFormat>Widescreen</PresentationFormat>
  <Paragraphs>46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Felix Titling</vt:lpstr>
      <vt:lpstr>Goudy Old Style</vt:lpstr>
      <vt:lpstr>Archway</vt:lpstr>
      <vt:lpstr>SKULL X RAY</vt:lpstr>
      <vt:lpstr>PowerPoint Presentation</vt:lpstr>
      <vt:lpstr>PowerPoint Presentation</vt:lpstr>
      <vt:lpstr>PowerPoint Presentation</vt:lpstr>
      <vt:lpstr>PowerPoint Presentation</vt:lpstr>
      <vt:lpstr>ADULT SKULL- PA (OCCIPITO-FRONTAL) WITH 15 DEGREE ANGULATION (CALDWELL)</vt:lpstr>
      <vt:lpstr>AP VIEW TOWNE’S PROJECTION</vt:lpstr>
      <vt:lpstr>Identify systematically </vt:lpstr>
      <vt:lpstr>LATERAL, SKULL, PARIETAL FRACTURE: A LINEAR # EXTENDS THROUGH THE PARIETAL BONE</vt:lpstr>
      <vt:lpstr>LATERAL, SKULL, MULTIPLE MYELOMA: Multiple, well-defined radiolucent lesions are visible throughout the parietal and frontal bones</vt:lpstr>
      <vt:lpstr>PA CALDWELL’S, SKULL, FRONTAL BONE FRACTURE: THE FRACTURE IS VISIBLE AS MULTIPLE RADIOLUCENT LINES. THE SINUS IS FILLED WITH HEMATOMA (ARROWS)</vt:lpstr>
      <vt:lpstr>PA CALDWELL’S, SKULL, FRONTAL SINUS OSTEOMA: DENSE, IVORY- LIKE NEW BONE FILLS A FRONTAL SINUS</vt:lpstr>
      <vt:lpstr>AP TOWNE’S, SKULL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khushboo anjum</dc:creator>
  <cp:lastModifiedBy>khushboo anjum</cp:lastModifiedBy>
  <cp:revision>4</cp:revision>
  <dcterms:created xsi:type="dcterms:W3CDTF">2026-08-28T13:52:20Z</dcterms:created>
  <dcterms:modified xsi:type="dcterms:W3CDTF">2026-09-16T09:26:25Z</dcterms:modified>
</cp:coreProperties>
</file>