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</p:sldMasterIdLst>
  <p:notesMasterIdLst>
    <p:notesMasterId r:id="rId33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4" r:id="rId13"/>
    <p:sldId id="270" r:id="rId14"/>
    <p:sldId id="272" r:id="rId15"/>
    <p:sldId id="271" r:id="rId16"/>
    <p:sldId id="286" r:id="rId17"/>
    <p:sldId id="267" r:id="rId18"/>
    <p:sldId id="268" r:id="rId19"/>
    <p:sldId id="275" r:id="rId20"/>
    <p:sldId id="278" r:id="rId21"/>
    <p:sldId id="287" r:id="rId22"/>
    <p:sldId id="280" r:id="rId23"/>
    <p:sldId id="288" r:id="rId24"/>
    <p:sldId id="279" r:id="rId25"/>
    <p:sldId id="289" r:id="rId26"/>
    <p:sldId id="281" r:id="rId27"/>
    <p:sldId id="282" r:id="rId28"/>
    <p:sldId id="283" r:id="rId29"/>
    <p:sldId id="284" r:id="rId30"/>
    <p:sldId id="285" r:id="rId31"/>
    <p:sldId id="269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0850" autoAdjust="0"/>
  </p:normalViewPr>
  <p:slideViewPr>
    <p:cSldViewPr snapToGrid="0">
      <p:cViewPr varScale="1">
        <p:scale>
          <a:sx n="75" d="100"/>
          <a:sy n="75" d="100"/>
        </p:scale>
        <p:origin x="9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61294-15F9-40AC-AF4B-FD4E4148685E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1C549-7778-4723-922A-26490581D7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8340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A180A8E-4668-486A-95D0-DBD6BDD7C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BB8E81-5147-5506-5F4B-DBC0E7AF2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6200" y="637890"/>
            <a:ext cx="0" cy="557241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852B95-CFB8-EEBE-3973-7363B3611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96332" y="768924"/>
            <a:ext cx="0" cy="480060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1A205B3-F30A-B2B0-2AFF-593443D327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03863" y="1354138"/>
            <a:ext cx="5322887" cy="448151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831992"/>
            <a:ext cx="5897880" cy="4258956"/>
          </a:xfrm>
          <a:solidFill>
            <a:schemeClr val="bg2"/>
          </a:solidFill>
        </p:spPr>
        <p:txBody>
          <a:bodyPr lIns="182880" rIns="228600" bIns="91440" anchor="b">
            <a:normAutofit/>
          </a:bodyPr>
          <a:lstStyle>
            <a:lvl1pPr algn="r">
              <a:lnSpc>
                <a:spcPct val="80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431" y="5372809"/>
            <a:ext cx="2364946" cy="909119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547529" y="612251"/>
            <a:ext cx="2070397" cy="518965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897326" y="5229935"/>
            <a:ext cx="1223795" cy="365125"/>
          </a:xfrm>
          <a:solidFill>
            <a:schemeClr val="bg2"/>
          </a:solidFill>
        </p:spPr>
        <p:txBody>
          <a:bodyPr rIns="182880"/>
          <a:lstStyle/>
          <a:p>
            <a:fld id="{BC506C2C-709E-4366-9C79-C329A6DCC1AA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1400" y="6029866"/>
            <a:ext cx="461438" cy="365125"/>
          </a:xfrm>
          <a:solidFill>
            <a:schemeClr val="bg2"/>
          </a:solidFill>
        </p:spPr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4036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2986" y="265728"/>
            <a:ext cx="10981137" cy="1325563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1736176"/>
            <a:ext cx="10981137" cy="41988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F386B-B51C-41DC-9F99-D86F48968BDD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2187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90397"/>
            <a:ext cx="0" cy="4396003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D120947-D69A-84F3-7617-0239E8E5C7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791" y="1371600"/>
            <a:ext cx="670639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3850" y="685799"/>
            <a:ext cx="6373670" cy="2743201"/>
          </a:xfrm>
          <a:solidFill>
            <a:schemeClr val="bg2"/>
          </a:solidFill>
        </p:spPr>
        <p:txBody>
          <a:bodyPr vert="horz" lIns="182880" tIns="45720" rIns="91440" bIns="91440" rtlCol="0" anchor="b">
            <a:normAutofit/>
          </a:bodyPr>
          <a:lstStyle>
            <a:lvl1pPr>
              <a:lnSpc>
                <a:spcPct val="80000"/>
              </a:lnSpc>
              <a:defRPr lang="en-US" sz="68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00457" y="5570290"/>
            <a:ext cx="4114799" cy="69951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5FE83-3A40-27CC-D68D-E889297B8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45716" y="508084"/>
            <a:ext cx="429372" cy="365125"/>
          </a:xfrm>
          <a:noFill/>
        </p:spPr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663" y="508084"/>
            <a:ext cx="1203320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CC518511-EEF0-4E17-979D-C23BDE597082}" type="datetime1">
              <a:rPr lang="en-IN" smtClean="0"/>
              <a:t>16-09-2026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03" y="612063"/>
            <a:ext cx="1487296" cy="478334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2552871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33580"/>
            <a:ext cx="0" cy="480029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338328"/>
            <a:ext cx="8168640" cy="4462272"/>
          </a:xfrm>
          <a:noFill/>
        </p:spPr>
        <p:txBody>
          <a:bodyPr vert="horz" lIns="91440" tIns="45720" rIns="91440" bIns="137160" rtlCol="0" anchor="t">
            <a:normAutofit/>
          </a:bodyPr>
          <a:lstStyle>
            <a:lvl1pPr>
              <a:lnSpc>
                <a:spcPct val="80000"/>
              </a:lnSpc>
              <a:defRPr lang="en-US" sz="9600" spc="-10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400" y="4754729"/>
            <a:ext cx="3084441" cy="1080302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spc="100" baseline="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0" y="447579"/>
            <a:ext cx="2477899" cy="586001"/>
          </a:xfrm>
          <a:noFill/>
        </p:spPr>
        <p:txBody>
          <a:bodyPr/>
          <a:lstStyle>
            <a:lvl1pPr algn="r">
              <a:defRPr sz="1050"/>
            </a:lvl1pPr>
          </a:lstStyle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D54D742E-582C-4CE4-ABA2-59223AB416EE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62952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D3069F5-8FDE-3652-E906-3619BF9A5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B286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3E913D-4F8E-6F1A-DB89-A9E5CB7D2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172185"/>
            <a:ext cx="10326757" cy="0"/>
          </a:xfrm>
          <a:prstGeom prst="line">
            <a:avLst/>
          </a:prstGeom>
          <a:ln w="12700">
            <a:solidFill>
              <a:schemeClr val="bg2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15478846-46FB-2BEE-98D6-C903223E25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" y="365760"/>
            <a:ext cx="11534790" cy="5525653"/>
          </a:xfrm>
          <a:noFill/>
        </p:spPr>
        <p:txBody>
          <a:bodyPr anchor="t">
            <a:normAutofit/>
          </a:bodyPr>
          <a:lstStyle>
            <a:lvl1pPr>
              <a:defRPr sz="11500" baseline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8544F-8D58-BFED-5A2B-2F718BA6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0139D-4890-4E0D-B3FD-098A02AB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EAEE39-F214-46B7-B1FF-D5201448BE3A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CD1DB-3989-A34F-B5F7-DF66E018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61098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321906" y="685800"/>
            <a:ext cx="10184294" cy="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24403" y="2043904"/>
            <a:ext cx="7467597" cy="481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406175" y="2720396"/>
            <a:ext cx="5645423" cy="2494309"/>
          </a:xfrm>
          <a:solidFill>
            <a:schemeClr val="bg2">
              <a:lumMod val="90000"/>
            </a:schemeClr>
          </a:solidFill>
        </p:spPr>
        <p:txBody>
          <a:bodyPr vert="horz" lIns="91440" tIns="45720" rIns="91440" bIns="137160" rtlCol="0" anchor="t">
            <a:normAutofit/>
          </a:bodyPr>
          <a:lstStyle>
            <a:lvl1pPr>
              <a:defRPr lang="en-US" sz="12000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6410" y="569843"/>
            <a:ext cx="1470992" cy="541698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algn="l">
              <a:defRPr sz="1050"/>
            </a:lvl1pPr>
          </a:lstStyle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198" y="2743202"/>
            <a:ext cx="6096001" cy="3467098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413627"/>
            <a:ext cx="1256738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45162AFF-45A0-4F8F-A5E4-6794D0A3226D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413627"/>
            <a:ext cx="429372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9200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71603" y="3415504"/>
            <a:ext cx="10820397" cy="3442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1506200" y="1113182"/>
            <a:ext cx="0" cy="170401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6" y="182880"/>
            <a:ext cx="7930892" cy="2238587"/>
          </a:xfrm>
          <a:noFill/>
        </p:spPr>
        <p:txBody>
          <a:bodyPr anchor="t">
            <a:normAutofit/>
          </a:bodyPr>
          <a:lstStyle>
            <a:lvl1pPr>
              <a:defRPr sz="12000" spc="-5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4946" y="3840480"/>
            <a:ext cx="6543924" cy="2536466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11" y="612381"/>
            <a:ext cx="1484228" cy="479352"/>
          </a:xfrm>
          <a:noFill/>
        </p:spPr>
        <p:txBody>
          <a:bodyPr anchor="t"/>
          <a:lstStyle>
            <a:lvl1pPr algn="r">
              <a:defRPr sz="1050"/>
            </a:lvl1pPr>
          </a:lstStyle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33512" y="2756699"/>
            <a:ext cx="1256738" cy="423823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algn="r">
              <a:defRPr/>
            </a:lvl1pPr>
          </a:lstStyle>
          <a:p>
            <a:fld id="{B6AF4C40-2A16-474B-A51B-3A6A7F0F072D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0544" y="2756699"/>
            <a:ext cx="429372" cy="42382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A62460-475C-38E7-135D-916B98438D0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63000" y="3415504"/>
            <a:ext cx="3429000" cy="344249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5076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1" y="2057399"/>
            <a:ext cx="3429000" cy="1868557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0" y="2057401"/>
            <a:ext cx="4648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85A5F-C9EC-442B-BA44-237DFEF55780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8984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31915"/>
            <a:ext cx="3968496" cy="1494845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0020" y="1001865"/>
            <a:ext cx="6416180" cy="46833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7"/>
            <a:ext cx="1179576" cy="365125"/>
          </a:xfrm>
        </p:spPr>
        <p:txBody>
          <a:bodyPr/>
          <a:lstStyle/>
          <a:p>
            <a:fld id="{320FA031-8822-4584-B106-73EF0F0366FA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4914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1242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8400" y="0"/>
            <a:ext cx="7391400" cy="1207008"/>
          </a:xfrm>
        </p:spPr>
        <p:txBody>
          <a:bodyPr lIns="137160" tIns="137160" bIns="91440" anchor="b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0" y="1367622"/>
            <a:ext cx="7929006" cy="44775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460515-4779-2CA9-5335-1F4AD158B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10000" y="6210300"/>
            <a:ext cx="7696200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1" y="6029868"/>
            <a:ext cx="2024542" cy="365125"/>
          </a:xfrm>
        </p:spPr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95371F1F-4525-4533-BC7D-DCEE23106B64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092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486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63318" y="0"/>
            <a:ext cx="4385481" cy="1796124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5056" y="1965281"/>
            <a:ext cx="4859992" cy="37328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AC03-61D3-44C0-9F31-02B708989E2C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78758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99475"/>
            <a:ext cx="3625442" cy="1474692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2124222"/>
            <a:ext cx="3567404" cy="34887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0601" y="0"/>
            <a:ext cx="7391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F57F24D2-B538-4D1F-9320-01775731CCF7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3093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30047"/>
            <a:ext cx="4939005" cy="116627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1746792"/>
            <a:ext cx="5776896" cy="3969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1400" y="0"/>
            <a:ext cx="48006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69D3A4EC-1922-4512-BF32-C923402E1100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2463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8486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0456" y="0"/>
            <a:ext cx="4142830" cy="1978681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2196" y="2112973"/>
            <a:ext cx="3151090" cy="3678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912" y="6029868"/>
            <a:ext cx="1911096" cy="365125"/>
          </a:xfrm>
          <a:noFill/>
        </p:spPr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51008" y="6029868"/>
            <a:ext cx="890077" cy="365125"/>
          </a:xfrm>
          <a:noFill/>
        </p:spPr>
        <p:txBody>
          <a:bodyPr/>
          <a:lstStyle/>
          <a:p>
            <a:fld id="{04984534-56B7-4303-B528-58F741CC43AD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0228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EB1BA68-9980-8CBB-7BAF-A1D760EB21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858000"/>
          </a:xfrm>
          <a:custGeom>
            <a:avLst/>
            <a:gdLst>
              <a:gd name="connsiteX0" fmla="*/ 48006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562599 h 6858000"/>
              <a:gd name="connsiteX5" fmla="*/ 4800600 w 12192000"/>
              <a:gd name="connsiteY5" fmla="*/ 55625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48006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562599"/>
                </a:lnTo>
                <a:lnTo>
                  <a:pt x="4800600" y="5562599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01376"/>
            <a:ext cx="3601122" cy="1362458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496848"/>
            <a:ext cx="3601122" cy="230375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504" y="503237"/>
            <a:ext cx="1907799" cy="365125"/>
          </a:xfrm>
          <a:noFill/>
        </p:spPr>
        <p:txBody>
          <a:bodyPr/>
          <a:lstStyle>
            <a:lvl1pPr algn="l">
              <a:defRPr/>
            </a:lvl1pPr>
          </a:lstStyle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504" y="4800600"/>
            <a:ext cx="1256738" cy="365125"/>
          </a:xfrm>
          <a:noFill/>
        </p:spPr>
        <p:txBody>
          <a:bodyPr/>
          <a:lstStyle>
            <a:lvl1pPr algn="l">
              <a:defRPr/>
            </a:lvl1pPr>
          </a:lstStyle>
          <a:p>
            <a:fld id="{8279FDE0-3446-4288-9077-7FBE07B16462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47641" y="4800600"/>
            <a:ext cx="429372" cy="365125"/>
          </a:xfrm>
          <a:noFill/>
        </p:spPr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5078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673955"/>
            <a:ext cx="3154680" cy="1287913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1148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4647060"/>
            <a:ext cx="7552114" cy="138280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noFill/>
        </p:spPr>
        <p:txBody>
          <a:bodyPr/>
          <a:lstStyle/>
          <a:p>
            <a:fld id="{850D0164-0909-4272-A705-A50E495B4377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7542" y="6029868"/>
            <a:ext cx="429372" cy="365125"/>
          </a:xfrm>
          <a:noFill/>
        </p:spPr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39829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5" y="337062"/>
            <a:ext cx="6787898" cy="845931"/>
          </a:xfrm>
        </p:spPr>
        <p:txBody>
          <a:bodyPr tIns="91440" bIns="9144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05468" y="637706"/>
            <a:ext cx="1907799" cy="365125"/>
          </a:xfrm>
        </p:spPr>
        <p:txBody>
          <a:bodyPr anchor="t"/>
          <a:lstStyle>
            <a:lvl1pPr algn="r">
              <a:defRPr/>
            </a:lvl1pPr>
          </a:lstStyle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71600"/>
            <a:ext cx="739140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163" y="1266737"/>
            <a:ext cx="2894795" cy="47631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4854-2412-4ECE-AB97-7964D22E92DE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397562-DA4B-EE6B-8F6C-1CE4F33E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704" y="1028700"/>
            <a:ext cx="0" cy="480060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40761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800600" cy="482237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085" y="4374100"/>
            <a:ext cx="3897905" cy="1380814"/>
          </a:xfrm>
        </p:spPr>
        <p:txBody>
          <a:bodyPr lIns="137160" tIns="137160"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516" y="685800"/>
            <a:ext cx="5430884" cy="52049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974" y="6029867"/>
            <a:ext cx="1911096" cy="365126"/>
          </a:xfrm>
          <a:solidFill>
            <a:schemeClr val="bg1"/>
          </a:solidFill>
        </p:spPr>
        <p:txBody>
          <a:bodyPr anchor="ctr"/>
          <a:lstStyle>
            <a:lvl1pPr algn="l">
              <a:defRPr/>
            </a:lvl1pPr>
          </a:lstStyle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solidFill>
            <a:schemeClr val="bg1"/>
          </a:solidFill>
        </p:spPr>
        <p:txBody>
          <a:bodyPr/>
          <a:lstStyle/>
          <a:p>
            <a:fld id="{1925677D-03E8-453E-BA55-13A3BEEE97AB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46725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24EAB6-808C-672B-68A5-49764748C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9" y="5149121"/>
            <a:ext cx="6861107" cy="842527"/>
          </a:xfrm>
          <a:noFill/>
        </p:spPr>
        <p:txBody>
          <a:bodyPr anchor="t"/>
          <a:lstStyle>
            <a:lvl1pPr algn="r">
              <a:defRPr b="0" cap="all" baseline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4196" y="120765"/>
            <a:ext cx="10723000" cy="4260404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8000" spc="-200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6029867"/>
            <a:ext cx="2137769" cy="365125"/>
          </a:xfrm>
          <a:noFill/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FD882EF-8ABD-4AC9-BB0C-2E314B2DA4AD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8393CD-94B6-EC8A-E14F-A09689A25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3594" y="675861"/>
            <a:ext cx="0" cy="4184295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0000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5FCAFD-B73A-5597-B603-55FD5D3AA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431" y="-785191"/>
            <a:ext cx="10981137" cy="640080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7930" y="1649896"/>
            <a:ext cx="10169921" cy="4949687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 cap="all" spc="-10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C1887E-643E-BB68-F557-E1EAB0A0A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85800"/>
            <a:ext cx="10326757" cy="0"/>
          </a:xfrm>
          <a:prstGeom prst="line">
            <a:avLst/>
          </a:prstGeom>
          <a:ln w="127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501227"/>
            <a:ext cx="1907799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 b="0" spc="0">
                <a:solidFill>
                  <a:schemeClr val="bg1"/>
                </a:solidFill>
              </a:defRPr>
            </a:lvl1pPr>
          </a:lstStyle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501227"/>
            <a:ext cx="1256738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CE818B4-EC96-4538-A37E-232C1F617FF2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501227"/>
            <a:ext cx="429372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77727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052C017-FC5C-A7A2-BA15-6C113717C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8D5F78-0179-D9C3-74D3-62CE152FFE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2"/>
            <a:ext cx="8763000" cy="50383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386FE-4A21-B72A-BB2B-D4FDFDC3E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accent5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D4813FB1-9165-4DD7-C4C2-EAFC20602D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5410203"/>
            <a:ext cx="7543800" cy="372746"/>
          </a:xfrm>
          <a:noFill/>
        </p:spPr>
        <p:txBody>
          <a:bodyPr tIns="91440" bIns="91440" anchor="ctr">
            <a:normAutofit/>
          </a:bodyPr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3504" y="725556"/>
            <a:ext cx="8845296" cy="3656168"/>
          </a:xfrm>
        </p:spPr>
        <p:txBody>
          <a:bodyPr>
            <a:normAutofit/>
          </a:bodyPr>
          <a:lstStyle>
            <a:lvl1pPr marL="228600" indent="-228600">
              <a:lnSpc>
                <a:spcPct val="85000"/>
              </a:lnSpc>
              <a:spcBef>
                <a:spcPts val="0"/>
              </a:spcBef>
              <a:buNone/>
              <a:defRPr sz="5800" b="0" cap="all" spc="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4F49A81-8721-B846-5567-52769C04D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8"/>
            <a:ext cx="1911096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B3E54B7-FFB1-7BFC-0189-A1736072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02368" y="6029868"/>
            <a:ext cx="1435608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CA9C4272-B9B9-4704-8236-961FC348ACC9}" type="datetime1">
              <a:rPr lang="en-IN" smtClean="0"/>
              <a:t>16-09-2026</a:t>
            </a:fld>
            <a:endParaRPr lang="en-IN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1DF2706-0EDF-0D3B-C01B-613E7D1BB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63018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50773-1259-8F51-3561-DF3A80B26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185"/>
            <a:ext cx="10902696" cy="1070849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966CF-BE4B-28C8-6D17-E087E97C0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5431" y="1756230"/>
            <a:ext cx="5181600" cy="40349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59437-5037-4EE7-88FA-80C5AA087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756230"/>
            <a:ext cx="5181600" cy="40349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26746-DF44-9DEF-8471-A5E1F6CCC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850B58-64D5-F359-1AC8-3D57AA87B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84A7-EEAE-4816-950A-5834CD7E1ED1}" type="datetime1">
              <a:rPr lang="en-IN" smtClean="0"/>
              <a:t>16-09-2026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A22FA-48E7-5BF5-6432-6C7A54D7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32147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D8D87-72DE-A210-5C2D-570A1B01D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206"/>
            <a:ext cx="10899648" cy="1069848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932A9-21A4-5A57-9D72-8C46993E6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631076"/>
            <a:ext cx="5157787" cy="70939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3D4B4-A366-E12D-19BB-C17B71466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5431" y="2372146"/>
            <a:ext cx="5157787" cy="34952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6DAAF-1A05-D83C-70C1-CEADA4EB73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4600" y="1631076"/>
            <a:ext cx="5183188" cy="7093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E7B13-3453-6313-B416-E9FF9DA2E0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4600" y="2372146"/>
            <a:ext cx="5183188" cy="34952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61BE2D-E1A3-1A5C-AE37-9DC52A971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D5902D-DF04-F2A8-C2F8-EBDD2A897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5E00F-2A0F-468B-9112-767D1B3E36AB}" type="datetime1">
              <a:rPr lang="en-IN" smtClean="0"/>
              <a:t>16-09-2026</a:t>
            </a:fld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4FDDA8-940A-B407-4EB2-85DC9BED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01171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151FC-CD6F-656F-54A8-59B782BEF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265176"/>
            <a:ext cx="11028923" cy="1325880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7D307A-FF1F-38A3-7DE5-F11DC31CA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4C539B-20CB-8D83-0ECC-5F682BD06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5C230-BD25-49C1-9632-25DC16B6C421}" type="datetime1">
              <a:rPr lang="en-IN" smtClean="0"/>
              <a:t>16-09-2026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EB674-912E-381A-49CE-08E49DFF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16693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FA0B77-3CB1-4071-30F6-B0766D75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4A81A7-FC7B-1689-D59F-4173A1763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6C87-3B91-425A-AA6D-7428DB60C785}" type="datetime1">
              <a:rPr lang="en-IN" smtClean="0"/>
              <a:t>16-09-2026</a:t>
            </a:fld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80D98-2C9A-3434-E8A3-DA6CCD2F5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67234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22766A-BE9C-B780-CC66-44ECFC5C0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57400" y="3084659"/>
            <a:ext cx="10133956" cy="3773341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6" y="182881"/>
            <a:ext cx="8616684" cy="1874520"/>
          </a:xfrm>
          <a:noFill/>
        </p:spPr>
        <p:txBody>
          <a:bodyPr anchor="t">
            <a:normAutofit/>
          </a:bodyPr>
          <a:lstStyle>
            <a:lvl1pPr>
              <a:defRPr sz="96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53600" y="617923"/>
            <a:ext cx="1866897" cy="461881"/>
          </a:xfrm>
          <a:noFill/>
        </p:spPr>
        <p:txBody>
          <a:bodyPr anchor="t"/>
          <a:lstStyle>
            <a:lvl1pPr algn="r">
              <a:defRPr sz="900"/>
            </a:lvl1pPr>
          </a:lstStyle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5846" y="3544866"/>
            <a:ext cx="8990722" cy="2446782"/>
          </a:xfrm>
        </p:spPr>
        <p:txBody>
          <a:bodyPr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95846" y="6024816"/>
            <a:ext cx="1809495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B3E74B31-76FA-47FF-80D2-77A73AABB2E3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bg2"/>
          </a:solidFill>
        </p:spPr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10667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2AC4BE-2FD3-AAF4-8A1B-0633F1BEE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8436077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52D305-42E1-E86E-632C-9DFD4F747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85800" y="4564627"/>
            <a:ext cx="5068016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625" y="530940"/>
            <a:ext cx="7703576" cy="1308290"/>
          </a:xfrm>
          <a:noFill/>
        </p:spPr>
        <p:txBody>
          <a:bodyPr anchor="t">
            <a:normAutofit/>
          </a:bodyPr>
          <a:lstStyle>
            <a:lvl1pPr>
              <a:defRPr sz="8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005" y="3571531"/>
            <a:ext cx="5009534" cy="1987694"/>
          </a:xfrm>
        </p:spPr>
        <p:txBody>
          <a:bodyPr anchor="ctr"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7"/>
            <a:ext cx="1911096" cy="365126"/>
          </a:xfrm>
          <a:noFill/>
        </p:spPr>
        <p:txBody>
          <a:bodyPr anchor="ctr"/>
          <a:lstStyle>
            <a:lvl1pPr algn="l">
              <a:defRPr sz="900" b="1"/>
            </a:lvl1pPr>
          </a:lstStyle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99320" y="6029867"/>
            <a:ext cx="1441766" cy="365125"/>
          </a:xfrm>
          <a:noFill/>
        </p:spPr>
        <p:txBody>
          <a:bodyPr/>
          <a:lstStyle>
            <a:lvl1pPr algn="r">
              <a:defRPr/>
            </a:lvl1pPr>
          </a:lstStyle>
          <a:p>
            <a:fld id="{F2C90758-9249-4ED1-84D6-174453F28538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6696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BAF5C3-82B6-427E-5D2E-900A2D90A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1AA792-727F-F91C-6564-A882FAF1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1270"/>
            <a:ext cx="10981137" cy="12397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13716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0A246-77A4-EC4C-28B8-90388BB8E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745956"/>
            <a:ext cx="10981137" cy="3983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F6714-5B6F-439F-4173-D518237123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430" y="6029868"/>
            <a:ext cx="191109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>
              <a:defRPr sz="900" b="1" cap="all" spc="60" baseline="0">
                <a:solidFill>
                  <a:schemeClr val="tx2"/>
                </a:solidFill>
              </a:defRPr>
            </a:lvl1pPr>
          </a:lstStyle>
          <a:p>
            <a:r>
              <a:rPr lang="en-IN"/>
              <a:t>Dr Khushboo Anjum, ASSISTANT PROFESSOR, SHS, CSJMU, KANPUR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842E6-B4ED-431B-B1A0-22352BA62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8400" y="6029868"/>
            <a:ext cx="118268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016F8E34-01DD-4A13-A9E5-6CE65C8750F7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743A1-0EE5-84FA-44EE-3CDDB793A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3434" y="6029868"/>
            <a:ext cx="429372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383D624E-6826-4700-B694-D26A1D48AD1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2336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  <p:sldLayoutId id="2147483818" r:id="rId17"/>
    <p:sldLayoutId id="2147483819" r:id="rId18"/>
    <p:sldLayoutId id="2147483820" r:id="rId19"/>
    <p:sldLayoutId id="2147483821" r:id="rId20"/>
    <p:sldLayoutId id="2147483822" r:id="rId21"/>
    <p:sldLayoutId id="2147483823" r:id="rId22"/>
    <p:sldLayoutId id="2147483824" r:id="rId23"/>
    <p:sldLayoutId id="2147483825" r:id="rId24"/>
    <p:sldLayoutId id="2147483826" r:id="rId25"/>
    <p:sldLayoutId id="2147483827" r:id="rId26"/>
    <p:sldLayoutId id="2147483828" r:id="rId27"/>
  </p:sldLayoutIdLst>
  <p:hf sldNum="0" hdr="0" dt="0"/>
  <p:txStyles>
    <p:titleStyle>
      <a:lvl1pPr marL="0" algn="l" defTabSz="9144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800" kern="1200" cap="all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864">
          <p15:clr>
            <a:srgbClr val="F26B43"/>
          </p15:clr>
        </p15:guide>
        <p15:guide id="3" pos="432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orient="horz" pos="3504">
          <p15:clr>
            <a:srgbClr val="F26B43"/>
          </p15:clr>
        </p15:guide>
        <p15:guide id="6" orient="horz" pos="3024">
          <p15:clr>
            <a:srgbClr val="F26B43"/>
          </p15:clr>
        </p15:guide>
        <p15:guide id="7" orient="horz" pos="2592">
          <p15:clr>
            <a:srgbClr val="F26B43"/>
          </p15:clr>
        </p15:guide>
        <p15:guide id="8" orient="horz" pos="1728">
          <p15:clr>
            <a:srgbClr val="F26B43"/>
          </p15:clr>
        </p15:guide>
        <p15:guide id="9" orient="horz" pos="1296">
          <p15:clr>
            <a:srgbClr val="F26B43"/>
          </p15:clr>
        </p15:guide>
        <p15:guide id="10" orient="horz" pos="864">
          <p15:clr>
            <a:srgbClr val="F26B43"/>
          </p15:clr>
        </p15:guide>
        <p15:guide id="11" orient="horz" pos="432">
          <p15:clr>
            <a:srgbClr val="F26B43"/>
          </p15:clr>
        </p15:guide>
        <p15:guide id="12" pos="1296">
          <p15:clr>
            <a:srgbClr val="F26B43"/>
          </p15:clr>
        </p15:guide>
        <p15:guide id="13" pos="1728">
          <p15:clr>
            <a:srgbClr val="F26B43"/>
          </p15:clr>
        </p15:guide>
        <p15:guide id="18" pos="2160">
          <p15:clr>
            <a:srgbClr val="F26B43"/>
          </p15:clr>
        </p15:guide>
        <p15:guide id="20" pos="5520">
          <p15:clr>
            <a:srgbClr val="F26B43"/>
          </p15:clr>
        </p15:guide>
        <p15:guide id="21" pos="5952">
          <p15:clr>
            <a:srgbClr val="F26B43"/>
          </p15:clr>
        </p15:guide>
        <p15:guide id="22" pos="6384">
          <p15:clr>
            <a:srgbClr val="F26B43"/>
          </p15:clr>
        </p15:guide>
        <p15:guide id="24" pos="6816">
          <p15:clr>
            <a:srgbClr val="F26B43"/>
          </p15:clr>
        </p15:guide>
        <p15:guide id="25" pos="7248">
          <p15:clr>
            <a:srgbClr val="F26B43"/>
          </p15:clr>
        </p15:guide>
        <p15:guide id="26" pos="5088">
          <p15:clr>
            <a:srgbClr val="F26B43"/>
          </p15:clr>
        </p15:guide>
        <p15:guide id="27" pos="4656">
          <p15:clr>
            <a:srgbClr val="F26B43"/>
          </p15:clr>
        </p15:guide>
        <p15:guide id="28" pos="4224">
          <p15:clr>
            <a:srgbClr val="F26B43"/>
          </p15:clr>
        </p15:guide>
        <p15:guide id="29" pos="2592">
          <p15:clr>
            <a:srgbClr val="F26B43"/>
          </p15:clr>
        </p15:guide>
        <p15:guide id="30" pos="3024">
          <p15:clr>
            <a:srgbClr val="F26B43"/>
          </p15:clr>
        </p15:guide>
        <p15:guide id="31" pos="3456">
          <p15:clr>
            <a:srgbClr val="F26B43"/>
          </p15:clr>
        </p15:guide>
        <p15:guide id="32" orient="horz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books/NBK580618/?report=printabl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09E58-6C49-C073-ADFF-4BFC9E544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413" y="1573160"/>
            <a:ext cx="7509386" cy="3227439"/>
          </a:xfrm>
        </p:spPr>
        <p:txBody>
          <a:bodyPr>
            <a:normAutofit/>
          </a:bodyPr>
          <a:lstStyle/>
          <a:p>
            <a:r>
              <a:rPr lang="en-IN" sz="8800" b="1" dirty="0"/>
              <a:t>Seizures and Epilepsy</a:t>
            </a:r>
            <a:endParaRPr lang="en-IN" sz="8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40885-6F0D-2F5C-FFD9-218B8E71C9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31760" y="4409440"/>
            <a:ext cx="3887081" cy="1425591"/>
          </a:xfrm>
        </p:spPr>
        <p:txBody>
          <a:bodyPr>
            <a:noAutofit/>
          </a:bodyPr>
          <a:lstStyle/>
          <a:p>
            <a:r>
              <a:rPr lang="en-US" sz="1400" dirty="0"/>
              <a:t>Dr Khushboo Anjum</a:t>
            </a:r>
          </a:p>
          <a:p>
            <a:r>
              <a:rPr lang="en-US" sz="1400" dirty="0"/>
              <a:t>Assistant professor (neurology)</a:t>
            </a:r>
          </a:p>
          <a:p>
            <a:r>
              <a:rPr lang="en-IN" sz="1400" dirty="0"/>
              <a:t>SCHOOL OF Health sciences, </a:t>
            </a:r>
          </a:p>
          <a:p>
            <a:r>
              <a:rPr lang="en-IN" sz="1400" dirty="0" err="1"/>
              <a:t>csjm</a:t>
            </a:r>
            <a:r>
              <a:rPr lang="en-IN" sz="1400" dirty="0"/>
              <a:t> university, </a:t>
            </a:r>
            <a:r>
              <a:rPr lang="en-IN" sz="1400" dirty="0" err="1"/>
              <a:t>kanpur</a:t>
            </a:r>
            <a:endParaRPr lang="en-IN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B8AA1-1498-AAE2-E50A-B65FEECF3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3013092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CDDBC7-F169-4706-F379-019760B62B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8247" y="441000"/>
            <a:ext cx="11383399" cy="6228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C46863A-540C-072D-DC18-38FDE4956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3056674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6A720B4-6238-CCA2-D1D1-E6298B569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AC6774-CDD0-0A28-9E6F-472417901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Epilepsy is one of the most common neurological conditions, affecting over 70 million people worldwide (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prevalence in high-income countries is estimated to be 6.4 cases per 1,000 persons, and the annual incidence is 67.8 cases per 100,000 person-years (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2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numbers are almost quadrupled in low-income and middle-income countries (LMICs)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05E7E25-89CF-54C7-7F0F-C1DEF59A4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1290851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72653-81FE-8EEF-9B14-AEA047C0F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6EB12-A9BD-6614-5145-3A59875CF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800" b="1" dirty="0"/>
              <a:t>Epilepsy</a:t>
            </a:r>
            <a:r>
              <a:rPr lang="en-IN" sz="2800" dirty="0"/>
              <a:t> is a chronic neurological disorder characterized by recurrent, unprovoked seizures caused by abnormal, excessive, and synchronous neuronal activity in the brain.</a:t>
            </a:r>
          </a:p>
          <a:p>
            <a:r>
              <a:rPr lang="en-IN" sz="2800" dirty="0"/>
              <a:t> It affects approximately </a:t>
            </a:r>
            <a:r>
              <a:rPr lang="en-IN" sz="2800" b="1" dirty="0"/>
              <a:t>1–2% of the global population</a:t>
            </a:r>
            <a:r>
              <a:rPr lang="en-IN" sz="2800" dirty="0"/>
              <a:t>. </a:t>
            </a:r>
          </a:p>
          <a:p>
            <a:pPr marL="0" indent="0">
              <a:buNone/>
            </a:pPr>
            <a:endParaRPr lang="en-IN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7DF87F-EA34-D125-6273-2789225C6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1996562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BC5CAC7-5CD4-47D4-B494-DE489427B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86" y="609600"/>
            <a:ext cx="10981137" cy="981691"/>
          </a:xfrm>
        </p:spPr>
        <p:txBody>
          <a:bodyPr>
            <a:noAutofit/>
          </a:bodyPr>
          <a:lstStyle/>
          <a:p>
            <a:pPr algn="ctr"/>
            <a:r>
              <a:rPr lang="en-IN" sz="2000" dirty="0"/>
              <a:t>According to the </a:t>
            </a:r>
            <a:r>
              <a:rPr lang="en-IN" sz="2000" b="1" dirty="0"/>
              <a:t>2017 International League Against Epilepsy (ILAE)</a:t>
            </a:r>
            <a:r>
              <a:rPr lang="en-IN" sz="2000" dirty="0"/>
              <a:t> classification, epilepsy can be categorised into </a:t>
            </a:r>
            <a:r>
              <a:rPr lang="en-IN" sz="2000" b="1" dirty="0"/>
              <a:t>six etiological groups</a:t>
            </a:r>
            <a:endParaRPr lang="en-IN" sz="20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5DF476-6E3F-1BBD-A7A9-8E29A1CA10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5668" y="1809098"/>
            <a:ext cx="7635902" cy="4054191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38518C1-895D-B76F-EFC4-BB482ED70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3374781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09A4D-5C15-7E16-4A3F-898DABA14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etiology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B8112E-2227-C567-6B2F-AF5D8692E9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3439" y="994865"/>
            <a:ext cx="8640000" cy="453146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ACAF8B-B12D-3C11-4DA5-472ECBC87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2894149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DED7B0-E7DF-4097-E705-D06C6A4932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654" y="140046"/>
            <a:ext cx="11592000" cy="620087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45BD3CA-B63A-B517-EA19-825EE175D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517964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C7E4B8-1842-3F76-6A09-3EC42D4227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1334" y="438436"/>
            <a:ext cx="11238979" cy="6084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32A7F54-4CDD-111D-AF04-4688925DF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3960106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1CD57-A1B8-DAE0-FABC-24225A912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0A9917-6FBE-862C-0F03-06B52706E9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2986" y="265728"/>
            <a:ext cx="11206334" cy="5976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784A90-08AE-6855-8676-9E4B8E199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295377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5A7C17-5DEF-4944-7F59-19ECC12251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446" y="286039"/>
            <a:ext cx="11328799" cy="6228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680C754-6FCF-A726-A6EE-19497363D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3723510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49AC3C-BC98-B83A-E066-6F73F2BE8B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983" y="301368"/>
            <a:ext cx="11406948" cy="6264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A880FF4-827B-8207-57BF-4D8B46D9F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1899881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79655-D7EE-CA90-35A1-8C3593646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Classification by Seizure Onset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203A6-7E15-52CC-1272-35BC7D7CB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reflects where the "abnormal excessive or synchronous neuronal activity" begins in the brain</a:t>
            </a:r>
            <a:b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Focal Onset: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These seizures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originate in one hemisphere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brain. Identifying a focal onset is often a key indicator of a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structural </a:t>
            </a:r>
            <a:r>
              <a:rPr lang="en-IN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such as hippocampal sclerosis, or a specific genetic focal epilepsy like Autosomal Dominant Nocturnal Frontal Lobe Epilepsy (ADNFLE).</a:t>
            </a:r>
          </a:p>
          <a:p>
            <a:pPr lvl="0"/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Generalized Onset: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These seizures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involve both sides of the brain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the start. They are frequently associated with Genetic Generalized Epilepsy (GGE) syndromes, such as childhood absence epilepsy, which often begin in childhood or adolescence.</a:t>
            </a:r>
          </a:p>
          <a:p>
            <a:pPr lvl="0"/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Unknown Onset: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This category is utilized when the beginning of a seizure cannot be clearly determined, often due to a lack of detailed information or eyewitness accounts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86CAB1-F786-9FD6-E85B-02264A70A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3318669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42DA2-3EFD-0F74-ED85-C403CF26D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Focal Seizures(PARTIAL)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7AA33-0819-300D-85C9-222877118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Focal seizures originate within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cerebral hemisphere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Their manifestations depend on the region of cortex involved.</a:t>
            </a:r>
          </a:p>
          <a:p>
            <a:pPr marL="0" lvl="0" indent="0">
              <a:buNone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8C8F786-E9B8-CE02-A4C6-E427586574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067356"/>
              </p:ext>
            </p:extLst>
          </p:nvPr>
        </p:nvGraphicFramePr>
        <p:xfrm>
          <a:off x="602986" y="2654709"/>
          <a:ext cx="10981137" cy="35353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0379">
                  <a:extLst>
                    <a:ext uri="{9D8B030D-6E8A-4147-A177-3AD203B41FA5}">
                      <a16:colId xmlns:a16="http://schemas.microsoft.com/office/drawing/2014/main" val="3656324136"/>
                    </a:ext>
                  </a:extLst>
                </a:gridCol>
                <a:gridCol w="3660379">
                  <a:extLst>
                    <a:ext uri="{9D8B030D-6E8A-4147-A177-3AD203B41FA5}">
                      <a16:colId xmlns:a16="http://schemas.microsoft.com/office/drawing/2014/main" val="3443451460"/>
                    </a:ext>
                  </a:extLst>
                </a:gridCol>
                <a:gridCol w="3660379">
                  <a:extLst>
                    <a:ext uri="{9D8B030D-6E8A-4147-A177-3AD203B41FA5}">
                      <a16:colId xmlns:a16="http://schemas.microsoft.com/office/drawing/2014/main" val="933686264"/>
                    </a:ext>
                  </a:extLst>
                </a:gridCol>
              </a:tblGrid>
              <a:tr h="93369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SIMPLE PATIAL SEIZURE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COMPLEX PARTIAL SEIZURE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PARTIAL SEIZURE WITH SECONDARY GENERALIZATION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063800"/>
                  </a:ext>
                </a:extLst>
              </a:tr>
              <a:tr h="2346643"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Consciousness/awareness is maintained.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Motor, sensory, autonomic, or psychic symptoms may occur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Example: unilateral </a:t>
                      </a:r>
                      <a:r>
                        <a:rPr lang="en-IN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clonic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movements (repetitive, </a:t>
                      </a:r>
                      <a:r>
                        <a:rPr lang="en-IN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flextion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extension) or a sensory aura.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Awareness is impaired.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Commonly arises from the </a:t>
                      </a:r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temporal lobe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Automatisms such as lip smacking, chewing, or repetitive hand movements may occur.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Postictal confusion is common.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Begins with focal manifestations.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Progresses to bilateral tonic and </a:t>
                      </a:r>
                      <a:r>
                        <a:rPr lang="en-IN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clonic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activity with loss of consciousness.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587916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3C0B5-7241-35D9-B5C5-B2AF45E83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8"/>
            <a:ext cx="6801210" cy="562404"/>
          </a:xfrm>
        </p:spPr>
        <p:txBody>
          <a:bodyPr/>
          <a:lstStyle/>
          <a:p>
            <a:r>
              <a:rPr lang="en-IN" dirty="0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2494451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162A5-74E2-6C76-3D1B-875087F13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B3AC4-B131-280A-168E-DF1F2037A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86" y="265729"/>
            <a:ext cx="10981137" cy="1044912"/>
          </a:xfrm>
        </p:spPr>
        <p:txBody>
          <a:bodyPr/>
          <a:lstStyle/>
          <a:p>
            <a:r>
              <a:rPr lang="en-IN" dirty="0" err="1"/>
              <a:t>GeneraliSed</a:t>
            </a:r>
            <a:r>
              <a:rPr lang="en-IN" dirty="0"/>
              <a:t> Seizures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A68B9-0AB0-128B-4F14-1A764E841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1391920"/>
            <a:ext cx="10981137" cy="4543123"/>
          </a:xfrm>
        </p:spPr>
        <p:txBody>
          <a:bodyPr>
            <a:norm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Generalised seizures involve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bilateral networks from the onset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62676C1-D994-9A49-0866-5CFA5F3346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247420"/>
              </p:ext>
            </p:extLst>
          </p:nvPr>
        </p:nvGraphicFramePr>
        <p:xfrm>
          <a:off x="770021" y="1838961"/>
          <a:ext cx="10635915" cy="501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5127">
                  <a:extLst>
                    <a:ext uri="{9D8B030D-6E8A-4147-A177-3AD203B41FA5}">
                      <a16:colId xmlns:a16="http://schemas.microsoft.com/office/drawing/2014/main" val="3187849316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919224185"/>
                    </a:ext>
                  </a:extLst>
                </a:gridCol>
                <a:gridCol w="2005781">
                  <a:extLst>
                    <a:ext uri="{9D8B030D-6E8A-4147-A177-3AD203B41FA5}">
                      <a16:colId xmlns:a16="http://schemas.microsoft.com/office/drawing/2014/main" val="324340642"/>
                    </a:ext>
                  </a:extLst>
                </a:gridCol>
                <a:gridCol w="1924224">
                  <a:extLst>
                    <a:ext uri="{9D8B030D-6E8A-4147-A177-3AD203B41FA5}">
                      <a16:colId xmlns:a16="http://schemas.microsoft.com/office/drawing/2014/main" val="2612156106"/>
                    </a:ext>
                  </a:extLst>
                </a:gridCol>
                <a:gridCol w="2127183">
                  <a:extLst>
                    <a:ext uri="{9D8B030D-6E8A-4147-A177-3AD203B41FA5}">
                      <a16:colId xmlns:a16="http://schemas.microsoft.com/office/drawing/2014/main" val="3048682795"/>
                    </a:ext>
                  </a:extLst>
                </a:gridCol>
              </a:tblGrid>
              <a:tr h="123108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Absence (PETIT MAL)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Generalized tonic-</a:t>
                      </a:r>
                      <a:r>
                        <a:rPr lang="en-IN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clonic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(GRAND MAL)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Myoclonic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Atonic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304065"/>
                  </a:ext>
                </a:extLst>
              </a:tr>
              <a:tr h="3787955"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Sudden, brief interruption of consciousness.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Usually lasts only a few seconds.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May have eyelid fluttering or subtle automatisms.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Classically associated with generalized </a:t>
                      </a:r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3-Hz spike-and-wave discharges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Loss of consciousness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Tonic phase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generalized stiffening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Clonic</a:t>
                      </a:r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phase</a:t>
                      </a: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rhythmic jerking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Postictal period – confusion and drowsiness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ICTAL CRY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Brief, shock-like involuntary muscle contractions.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May occur singly or repetitively.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True epileptic event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Sudden sustained muscle contraction.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Frequently produces falls.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Sudden loss of postural muscle tone. (Lasting 1-2sec)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May result in a characteristic </a:t>
                      </a:r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“drop attack.”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516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9055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AFA68-54DE-DB49-9AF2-5404403D1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0C5567-5AAA-5525-FBD3-E2E3E27F81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0305" y="782995"/>
            <a:ext cx="6077600" cy="5112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17F955-8A56-592B-4038-44E53A91D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3371548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5D3FA8-652C-D4FC-C5F6-D3538516B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2133600"/>
            <a:ext cx="8168640" cy="2667000"/>
          </a:xfrm>
        </p:spPr>
        <p:txBody>
          <a:bodyPr/>
          <a:lstStyle/>
          <a:p>
            <a:r>
              <a:rPr lang="en-US" dirty="0"/>
              <a:t>Epilepsy syndrome</a:t>
            </a:r>
            <a:endParaRPr lang="en-IN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EC2299F-46C4-8DBF-40B9-94D9097C8B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C5B77D7-E57F-3CDE-0652-739282DC9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25660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807D3-8F05-FDE4-9160-472DD38D8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Childhood Absence Epilepsy (CAE)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93F79E-DAC4-51F4-7EAB-1C6644044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Typical onset: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4–10 years. </a:t>
            </a:r>
          </a:p>
          <a:p>
            <a:pPr lvl="0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common in </a:t>
            </a:r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girls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Characterised by: </a:t>
            </a:r>
          </a:p>
          <a:p>
            <a:pPr lvl="1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Frequent </a:t>
            </a:r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absence seizures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Sudden behavioural arrest and impaired awareness. </a:t>
            </a:r>
          </a:p>
          <a:p>
            <a:pPr lvl="1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Brief episodes, usually lasting a few seconds. </a:t>
            </a:r>
          </a:p>
          <a:p>
            <a:pPr lvl="1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occur many times per day. </a:t>
            </a:r>
          </a:p>
          <a:p>
            <a:pPr lvl="0"/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EEG: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Generalised </a:t>
            </a:r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3-Hz spike-and-wave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discharges. </a:t>
            </a:r>
          </a:p>
          <a:p>
            <a:pPr lvl="0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Neurological examination and development are usually normal. </a:t>
            </a:r>
          </a:p>
          <a:p>
            <a:pPr lvl="0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Prognosis is generally favourable. </a:t>
            </a:r>
          </a:p>
          <a:p>
            <a:pPr lvl="0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children may later develop generalised tonic-</a:t>
            </a:r>
            <a:r>
              <a:rPr lang="en-I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clonic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seizures.</a:t>
            </a:r>
          </a:p>
          <a:p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8E07D4-A125-7C93-CF56-4E66C0E80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856" y="1192336"/>
            <a:ext cx="4473328" cy="447332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12C662-AA2C-CB1B-FD56-4BAB38EF5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3301079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36BCD-8147-7407-4715-83956E394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Juvenile Absence Epilepsy (JAE)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5A8C89-5B8A-61F7-D069-5312C4C46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Typical onset: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Adolescence, approximately 9–13 years. </a:t>
            </a:r>
          </a:p>
          <a:p>
            <a:pPr lvl="0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seizure type: </a:t>
            </a:r>
          </a:p>
          <a:p>
            <a:pPr lvl="1"/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Absence seizures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Absences tend to be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frequent but longer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than in CAE. </a:t>
            </a:r>
          </a:p>
          <a:p>
            <a:pPr lvl="0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Generalised tonic-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clonic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seizures may occur. </a:t>
            </a:r>
          </a:p>
          <a:p>
            <a:pPr lvl="0"/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EEG: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Generalised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3–4 Hz spike-and-wave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activity. </a:t>
            </a:r>
          </a:p>
          <a:p>
            <a:pPr lvl="0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Seizures may be precipitated by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sleep deprivation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Long-term treatment is frequently required. 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B0F0BD-B771-61F9-A2A2-1B7B87FD9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3980629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28B5-C48E-E5AB-1488-BAA1D88A4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86" y="265729"/>
            <a:ext cx="10981137" cy="985556"/>
          </a:xfrm>
        </p:spPr>
        <p:txBody>
          <a:bodyPr/>
          <a:lstStyle/>
          <a:p>
            <a:r>
              <a:rPr lang="en-IN" dirty="0"/>
              <a:t>Juvenile Myoclonic Epilepsy (JME)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CC99E-EDDD-F696-0782-3226D0493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1251286"/>
            <a:ext cx="10981137" cy="4683758"/>
          </a:xfrm>
        </p:spPr>
        <p:txBody>
          <a:bodyPr>
            <a:noAutofit/>
          </a:bodyPr>
          <a:lstStyle/>
          <a:p>
            <a:pPr lvl="0"/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Typical onset: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Adolescence, commonly 12–18 years. </a:t>
            </a:r>
          </a:p>
          <a:p>
            <a:pPr lvl="0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 </a:t>
            </a:r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myoclonic jerks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especially shortly after awakening. </a:t>
            </a:r>
          </a:p>
          <a:p>
            <a:pPr lvl="0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seizure types: </a:t>
            </a:r>
          </a:p>
          <a:p>
            <a:pPr lvl="1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Generalised tonic-</a:t>
            </a:r>
            <a:r>
              <a:rPr lang="en-I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clonic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seizures. </a:t>
            </a:r>
          </a:p>
          <a:p>
            <a:pPr lvl="1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Absence seizures in some patients. </a:t>
            </a:r>
          </a:p>
          <a:p>
            <a:pPr lvl="0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Myoclonic jerks may cause dropping of objects. </a:t>
            </a:r>
          </a:p>
          <a:p>
            <a:pPr lvl="0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precipitants: </a:t>
            </a:r>
          </a:p>
          <a:p>
            <a:pPr lvl="1"/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Sleep deprivation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Alcohol </a:t>
            </a:r>
          </a:p>
          <a:p>
            <a:pPr lvl="1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 </a:t>
            </a:r>
          </a:p>
          <a:p>
            <a:pPr lvl="1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Fatigue </a:t>
            </a:r>
          </a:p>
          <a:p>
            <a:pPr lvl="0"/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EEG: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Generalised </a:t>
            </a:r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4–6 Hz </a:t>
            </a:r>
            <a:r>
              <a:rPr lang="en-IN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polyspike</a:t>
            </a:r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-and-wave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discharges. </a:t>
            </a:r>
          </a:p>
          <a:p>
            <a:pPr lvl="0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has normal intelligence and neurological examination. </a:t>
            </a:r>
          </a:p>
          <a:p>
            <a:pPr lvl="0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Often requires long-term antiseizure medication.</a:t>
            </a:r>
          </a:p>
          <a:p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2223F4-2F47-A817-CF41-481189B56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07680" y="6029868"/>
            <a:ext cx="3677920" cy="365125"/>
          </a:xfrm>
        </p:spPr>
        <p:txBody>
          <a:bodyPr/>
          <a:lstStyle/>
          <a:p>
            <a:r>
              <a:rPr lang="en-IN" dirty="0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3554014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6DA6C-3A51-D102-FAB1-4654D8A0C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86" y="132081"/>
            <a:ext cx="10981137" cy="650240"/>
          </a:xfrm>
        </p:spPr>
        <p:txBody>
          <a:bodyPr/>
          <a:lstStyle/>
          <a:p>
            <a:r>
              <a:rPr lang="en-IN" dirty="0"/>
              <a:t>Infantile Epileptic Spasms Syndrome (IESS)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A5D06-222F-C479-DA8A-A0E6FE419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5" y="671630"/>
            <a:ext cx="10981137" cy="4796054"/>
          </a:xfrm>
        </p:spPr>
        <p:txBody>
          <a:bodyPr>
            <a:noAutofit/>
          </a:bodyPr>
          <a:lstStyle/>
          <a:p>
            <a:pPr lvl="0"/>
            <a:r>
              <a:rPr lang="en-IN" sz="1200" dirty="0"/>
              <a:t>Previously commonly referred to as </a:t>
            </a:r>
            <a:r>
              <a:rPr lang="en-IN" sz="1200" b="1" dirty="0"/>
              <a:t>West syndrome</a:t>
            </a:r>
            <a:r>
              <a:rPr lang="en-IN" sz="1200" dirty="0"/>
              <a:t>. </a:t>
            </a:r>
          </a:p>
          <a:p>
            <a:pPr lvl="0"/>
            <a:r>
              <a:rPr lang="en-IN" sz="1200" dirty="0"/>
              <a:t>Usually begins during the </a:t>
            </a:r>
            <a:r>
              <a:rPr lang="en-IN" sz="1200" b="1" dirty="0"/>
              <a:t>first year of life</a:t>
            </a:r>
            <a:r>
              <a:rPr lang="en-IN" sz="1200" dirty="0"/>
              <a:t>. </a:t>
            </a:r>
          </a:p>
          <a:p>
            <a:pPr lvl="0"/>
            <a:r>
              <a:rPr lang="en-IN" sz="1200" dirty="0"/>
              <a:t>Characteristic seizure: </a:t>
            </a:r>
          </a:p>
          <a:p>
            <a:pPr lvl="1"/>
            <a:r>
              <a:rPr lang="en-IN" sz="1200" b="1" dirty="0"/>
              <a:t>Epileptic spasms</a:t>
            </a:r>
            <a:r>
              <a:rPr lang="en-IN" sz="1200" dirty="0"/>
              <a:t>. </a:t>
            </a:r>
          </a:p>
          <a:p>
            <a:pPr lvl="0"/>
            <a:r>
              <a:rPr lang="en-IN" sz="1200" dirty="0"/>
              <a:t>Spasms may occur in </a:t>
            </a:r>
            <a:r>
              <a:rPr lang="en-IN" sz="1200" b="1" dirty="0"/>
              <a:t>clusters</a:t>
            </a:r>
            <a:r>
              <a:rPr lang="en-IN" sz="1200" dirty="0"/>
              <a:t>. </a:t>
            </a:r>
          </a:p>
          <a:p>
            <a:pPr lvl="0"/>
            <a:r>
              <a:rPr lang="en-IN" sz="1200" dirty="0"/>
              <a:t>May occur particularly around awakening. </a:t>
            </a:r>
          </a:p>
          <a:p>
            <a:pPr lvl="0"/>
            <a:r>
              <a:rPr lang="en-IN" sz="1200" dirty="0"/>
              <a:t>Important clinical features: </a:t>
            </a:r>
          </a:p>
          <a:p>
            <a:pPr lvl="1"/>
            <a:r>
              <a:rPr lang="en-IN" sz="1200" dirty="0"/>
              <a:t>Flexor spasms. </a:t>
            </a:r>
          </a:p>
          <a:p>
            <a:pPr lvl="1"/>
            <a:r>
              <a:rPr lang="en-IN" sz="1200" dirty="0"/>
              <a:t>Extensor spasms. </a:t>
            </a:r>
          </a:p>
          <a:p>
            <a:pPr lvl="1"/>
            <a:r>
              <a:rPr lang="en-IN" sz="1200" dirty="0"/>
              <a:t>Mixed flexor-extensor spasms. </a:t>
            </a:r>
          </a:p>
          <a:p>
            <a:pPr lvl="0"/>
            <a:r>
              <a:rPr lang="en-IN" sz="1200" dirty="0"/>
              <a:t>May be associated with </a:t>
            </a:r>
            <a:r>
              <a:rPr lang="en-IN" sz="1200" b="1" dirty="0"/>
              <a:t>developmental regression or developmental impairment</a:t>
            </a:r>
            <a:r>
              <a:rPr lang="en-IN" sz="1200" dirty="0"/>
              <a:t>. </a:t>
            </a:r>
          </a:p>
          <a:p>
            <a:pPr lvl="0"/>
            <a:r>
              <a:rPr lang="en-IN" sz="1200" dirty="0"/>
              <a:t>Classical EEG finding: </a:t>
            </a:r>
          </a:p>
          <a:p>
            <a:pPr lvl="1"/>
            <a:r>
              <a:rPr lang="en-IN" sz="1200" b="1" dirty="0"/>
              <a:t>Hypsarrhythmia</a:t>
            </a:r>
            <a:r>
              <a:rPr lang="en-IN" sz="1200" dirty="0"/>
              <a:t>. </a:t>
            </a:r>
          </a:p>
          <a:p>
            <a:pPr lvl="0"/>
            <a:r>
              <a:rPr lang="en-IN" sz="1200" dirty="0"/>
              <a:t>Causes include: </a:t>
            </a:r>
          </a:p>
          <a:p>
            <a:pPr lvl="1"/>
            <a:r>
              <a:rPr lang="en-IN" sz="1200" dirty="0"/>
              <a:t>Structural brain abnormalities. </a:t>
            </a:r>
          </a:p>
          <a:p>
            <a:pPr lvl="1"/>
            <a:r>
              <a:rPr lang="en-IN" sz="1200" dirty="0"/>
              <a:t>Genetic disorders. </a:t>
            </a:r>
          </a:p>
          <a:p>
            <a:pPr lvl="1"/>
            <a:r>
              <a:rPr lang="en-IN" sz="1200" dirty="0"/>
              <a:t>Metabolic disorders. </a:t>
            </a:r>
          </a:p>
          <a:p>
            <a:pPr lvl="1"/>
            <a:r>
              <a:rPr lang="en-IN" sz="1200" dirty="0"/>
              <a:t>Perinatal brain injury. </a:t>
            </a:r>
          </a:p>
          <a:p>
            <a:pPr lvl="1"/>
            <a:r>
              <a:rPr lang="en-IN" sz="1200" dirty="0"/>
              <a:t>Unknown causes</a:t>
            </a:r>
          </a:p>
          <a:p>
            <a:endParaRPr lang="en-IN" sz="1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44473F-891D-CF33-2178-774724CF1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0400" y="6029868"/>
            <a:ext cx="3230880" cy="365125"/>
          </a:xfrm>
        </p:spPr>
        <p:txBody>
          <a:bodyPr/>
          <a:lstStyle/>
          <a:p>
            <a:r>
              <a:rPr lang="en-IN" dirty="0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3819918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0AF7D-65A4-D1FD-7E05-7C1CBD341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961792-4522-5FF4-C73B-F7CF76E1E3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2986" y="174288"/>
            <a:ext cx="9612000" cy="6408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3314AF-6D0C-F2B3-9663-E66A8C78D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502400"/>
            <a:ext cx="3773530" cy="355600"/>
          </a:xfrm>
        </p:spPr>
        <p:txBody>
          <a:bodyPr/>
          <a:lstStyle/>
          <a:p>
            <a:r>
              <a:rPr lang="en-IN" dirty="0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16994883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607C5-B271-E9F1-567D-530F0F400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86" y="265728"/>
            <a:ext cx="10981137" cy="657229"/>
          </a:xfrm>
        </p:spPr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Lennox–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Gastaut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Syndrome (LGS)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37F36-E979-8DC3-9626-35CD681A2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922958"/>
            <a:ext cx="10981137" cy="5012086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Severe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developmental and epileptic encephalopathy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begins during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childhood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Characterised by multiple seizure types: </a:t>
            </a:r>
          </a:p>
          <a:p>
            <a:pPr lvl="1"/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Tonic seizures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Atonic/drop attacks.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Atypical absence seizures.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Myoclonic seizures.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Focal seizures may also occur.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Frequent seizures can result in: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Falls.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 injuries.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 limitations. </a:t>
            </a:r>
          </a:p>
          <a:p>
            <a:pPr lvl="0"/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EEG: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Slow generalized spike-and-wave, typically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&lt;2.5 Hz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Generalised paroxysmal fast activity, especially during sleep.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Cognitive and behavioural difficulties are common.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Frequently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drug-resistant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35BA6B-579D-7135-232E-4B51AB6A4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3464403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3BA75-0DA2-6C75-3DDC-3A68043F8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77E6A4-BED9-E6F0-444F-367FC10A78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4814" y="265728"/>
            <a:ext cx="8532000" cy="5688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258CC9-3391-164A-74F3-35A873EAF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25806500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03117-EA11-D4D5-03E3-C1F179904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86" y="265728"/>
            <a:ext cx="10981137" cy="841177"/>
          </a:xfrm>
        </p:spPr>
        <p:txBody>
          <a:bodyPr/>
          <a:lstStyle/>
          <a:p>
            <a:r>
              <a:rPr lang="en-IN" dirty="0"/>
              <a:t>Dravet Syndrome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8218A-E956-D5E7-E71A-E4B8277EF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850232"/>
            <a:ext cx="10981137" cy="5084811"/>
          </a:xfrm>
        </p:spPr>
        <p:txBody>
          <a:bodyPr>
            <a:noAutofit/>
          </a:bodyPr>
          <a:lstStyle/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Severe developmental and epileptic encephalopathy.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begins during the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year of life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seizures are often: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Prolonged. </a:t>
            </a:r>
          </a:p>
          <a:p>
            <a:pPr lvl="1"/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Hemiclonic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generalised.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Frequently associated with fever.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seizure types may develop: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Myoclonic.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Focal.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Atypical absence.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Generalised tonic-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clonic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seizures.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may initially be normal.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Developmental slowing or impairment commonly develops during early childhood.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Frequently associated with pathogenic variants in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SCN1A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Seizures are often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drug-resistant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Fever and overheating may trigger seizures.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long-term multidisciplinary management.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0A78DD-BD09-131F-0AF2-DDA84E834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90160" y="6029868"/>
            <a:ext cx="1920240" cy="365125"/>
          </a:xfrm>
        </p:spPr>
        <p:txBody>
          <a:bodyPr/>
          <a:lstStyle/>
          <a:p>
            <a:r>
              <a:rPr lang="en-IN" dirty="0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1545914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76BE3-20EE-D7C5-5950-F4F25EAA6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BE31C-0238-4701-C627-C93855611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9A853E-2037-CB00-A1F0-3A972526B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5B1A84-F1CC-ED21-6484-E26C0CA86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" y="6029868"/>
            <a:ext cx="1026160" cy="431892"/>
          </a:xfrm>
        </p:spPr>
        <p:txBody>
          <a:bodyPr/>
          <a:lstStyle/>
          <a:p>
            <a:r>
              <a:rPr lang="en-IN" dirty="0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25181773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1A99B-C48B-338D-B597-FFC7A86A7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86" y="265728"/>
            <a:ext cx="10981137" cy="1129935"/>
          </a:xfrm>
        </p:spPr>
        <p:txBody>
          <a:bodyPr>
            <a:normAutofit/>
          </a:bodyPr>
          <a:lstStyle/>
          <a:p>
            <a:r>
              <a:rPr lang="en-IN" b="1" dirty="0"/>
              <a:t>Epilepsy with Myoclonic-Atonic Seizures Doose Syndrome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9B6D9-EB7B-B5F8-DA2F-E5F31D85E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818148"/>
            <a:ext cx="10981137" cy="5116896"/>
          </a:xfrm>
        </p:spPr>
        <p:txBody>
          <a:bodyPr>
            <a:noAutofit/>
          </a:bodyPr>
          <a:lstStyle/>
          <a:p>
            <a:pPr lvl="0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begins in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childhood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 seizure: </a:t>
            </a:r>
          </a:p>
          <a:p>
            <a:pPr lvl="1"/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Myoclonic-atonic seizure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Sudden loss of muscle tone may cause: </a:t>
            </a:r>
          </a:p>
          <a:p>
            <a:pPr lvl="1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Falls. </a:t>
            </a:r>
          </a:p>
          <a:p>
            <a:pPr lvl="1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 drops. </a:t>
            </a:r>
          </a:p>
          <a:p>
            <a:pPr lvl="1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Drop attacks. </a:t>
            </a:r>
          </a:p>
          <a:p>
            <a:pPr lvl="0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generalized seizures may occur. </a:t>
            </a:r>
          </a:p>
          <a:p>
            <a:pPr lvl="0"/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EEG: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Generalized spike-wave or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polyspike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-wave activity. </a:t>
            </a:r>
          </a:p>
          <a:p>
            <a:pPr lvl="0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Cognitive outcome varies. </a:t>
            </a:r>
          </a:p>
          <a:p>
            <a:pPr lvl="0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children develop treatment-resistant epilepsy. 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EC6354-F351-D2CE-79DF-B3291BCE6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1168760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BD148-764F-ADF9-BD71-C92EAA279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86" y="265728"/>
            <a:ext cx="10981137" cy="657229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Epilepsy with Eyelid Myoclonia (Jeavons Syndrome)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2A0B8-CF4F-4D1B-EC88-F14410DB1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922958"/>
            <a:ext cx="10981137" cy="5012086"/>
          </a:xfrm>
        </p:spPr>
        <p:txBody>
          <a:bodyPr>
            <a:noAutofit/>
          </a:bodyPr>
          <a:lstStyle/>
          <a:p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Epilepsy with Eyelid Myoclonia (Jeavons Syndrome)</a:t>
            </a:r>
          </a:p>
          <a:p>
            <a:pPr lvl="0"/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begins during </a:t>
            </a: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childhood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Characteristic: </a:t>
            </a:r>
          </a:p>
          <a:p>
            <a:pPr lvl="1"/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Eyelid myoclonia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/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Brief upward deviation of the eyes. </a:t>
            </a:r>
          </a:p>
          <a:p>
            <a:pPr lvl="0"/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Often precipitated by: </a:t>
            </a:r>
          </a:p>
          <a:p>
            <a:pPr lvl="1"/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Eye closure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/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Bright or flickering light. </a:t>
            </a:r>
          </a:p>
          <a:p>
            <a:pPr lvl="0"/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Absence seizures may occur. </a:t>
            </a:r>
          </a:p>
          <a:p>
            <a:pPr lvl="0"/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Generalized tonic-</a:t>
            </a:r>
            <a:r>
              <a:rPr lang="en-IN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clonic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seizures may develop. </a:t>
            </a:r>
          </a:p>
          <a:p>
            <a:pPr lvl="0"/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EEG: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Generalised </a:t>
            </a:r>
            <a:r>
              <a:rPr lang="en-IN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polyspike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-wave activity, often enhanced by photic stimulation. </a:t>
            </a:r>
          </a:p>
          <a:p>
            <a:pPr lvl="0"/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Frequently persists into adulthood</a:t>
            </a:r>
          </a:p>
          <a:p>
            <a:endParaRPr lang="en-I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A4399F-CF01-80BF-5ACB-01BD9B1C4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22360501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52A91-3BC8-73FF-D33C-D02B6123D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86" y="265728"/>
            <a:ext cx="10981137" cy="657229"/>
          </a:xfrm>
        </p:spPr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Sleep-Related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Hypermotor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Epilepsy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7A3F1-3638-D96E-655E-AB4C88BDD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922958"/>
            <a:ext cx="10981137" cy="5012086"/>
          </a:xfrm>
        </p:spPr>
        <p:txBody>
          <a:bodyPr>
            <a:normAutofit lnSpcReduction="10000"/>
          </a:bodyPr>
          <a:lstStyle/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Previously called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Nocturnal Frontal Lobe Epilepsy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Seizures predominantly occur during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sleep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Typical features: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Sudden arousal.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Complex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hypermotor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movements.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Kicking or thrashing.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Vocalisation.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Abnormal posturing.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Seizures are usually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brief and stereotyped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occur several times in one night.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be confused with: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Night terrors.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Parasomnias.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 sleep behaviour disorder. </a:t>
            </a:r>
          </a:p>
          <a:p>
            <a:pPr lvl="0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cases have a genetic basis, including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CHRNA4, CHRNB2, and CHRNA2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variants.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E84741-6111-714E-0970-936F954B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27058123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579C593-4147-18DB-8340-B30A7FC449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4654130"/>
              </p:ext>
            </p:extLst>
          </p:nvPr>
        </p:nvGraphicFramePr>
        <p:xfrm>
          <a:off x="1011238" y="294640"/>
          <a:ext cx="10169524" cy="6563359"/>
        </p:xfrm>
        <a:graphic>
          <a:graphicData uri="http://schemas.openxmlformats.org/drawingml/2006/table">
            <a:tbl>
              <a:tblPr/>
              <a:tblGrid>
                <a:gridCol w="2542381">
                  <a:extLst>
                    <a:ext uri="{9D8B030D-6E8A-4147-A177-3AD203B41FA5}">
                      <a16:colId xmlns:a16="http://schemas.microsoft.com/office/drawing/2014/main" val="2952667818"/>
                    </a:ext>
                  </a:extLst>
                </a:gridCol>
                <a:gridCol w="2542381">
                  <a:extLst>
                    <a:ext uri="{9D8B030D-6E8A-4147-A177-3AD203B41FA5}">
                      <a16:colId xmlns:a16="http://schemas.microsoft.com/office/drawing/2014/main" val="401451773"/>
                    </a:ext>
                  </a:extLst>
                </a:gridCol>
                <a:gridCol w="2542381">
                  <a:extLst>
                    <a:ext uri="{9D8B030D-6E8A-4147-A177-3AD203B41FA5}">
                      <a16:colId xmlns:a16="http://schemas.microsoft.com/office/drawing/2014/main" val="235972388"/>
                    </a:ext>
                  </a:extLst>
                </a:gridCol>
                <a:gridCol w="2542381">
                  <a:extLst>
                    <a:ext uri="{9D8B030D-6E8A-4147-A177-3AD203B41FA5}">
                      <a16:colId xmlns:a16="http://schemas.microsoft.com/office/drawing/2014/main" val="262733094"/>
                    </a:ext>
                  </a:extLst>
                </a:gridCol>
              </a:tblGrid>
              <a:tr h="4966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Syndrome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 of onset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 seizure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Characteristic EEG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3406442"/>
                  </a:ext>
                </a:extLst>
              </a:tr>
              <a:tr h="5778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CAE</a:t>
                      </a:r>
                      <a:endParaRPr lang="en-IN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4–10 yr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Absence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3-Hz spike-wave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927617"/>
                  </a:ext>
                </a:extLst>
              </a:tr>
              <a:tr h="4966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JAE</a:t>
                      </a:r>
                      <a:endParaRPr lang="en-IN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9–13 yr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Absence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3–4 Hz spike-wave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8732842"/>
                  </a:ext>
                </a:extLst>
              </a:tr>
              <a:tr h="4966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JME</a:t>
                      </a:r>
                      <a:endParaRPr lang="en-IN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Adolescence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Myoclonic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Polyspike</a:t>
                      </a:r>
                      <a:r>
                        <a:rPr lang="en-IN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-wave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252172"/>
                  </a:ext>
                </a:extLst>
              </a:tr>
              <a:tr h="4966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SeLECTS</a:t>
                      </a:r>
                      <a:endParaRPr lang="en-IN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4–13 yr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Focal nocturnal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Centrotemporal spikes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7782072"/>
                  </a:ext>
                </a:extLst>
              </a:tr>
              <a:tr h="4966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SeLEAS</a:t>
                      </a:r>
                      <a:endParaRPr lang="en-IN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Childhood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Autonomic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Multifocal spikes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4132541"/>
                  </a:ext>
                </a:extLst>
              </a:tr>
              <a:tr h="4966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IESS/West</a:t>
                      </a:r>
                      <a:endParaRPr lang="en-IN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Infancy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Epileptic spasms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Hypsarrhythmia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1479168"/>
                  </a:ext>
                </a:extLst>
              </a:tr>
              <a:tr h="7116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LGS</a:t>
                      </a:r>
                      <a:endParaRPr lang="en-IN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Childhood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Tonic/drop attacks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Slow spike-wave &lt;2.5 Hz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0716046"/>
                  </a:ext>
                </a:extLst>
              </a:tr>
              <a:tr h="7116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Dravet</a:t>
                      </a:r>
                      <a:endParaRPr lang="en-IN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Infancy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Prolonged febrile seizures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678240"/>
                  </a:ext>
                </a:extLst>
              </a:tr>
              <a:tr h="8709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Doose</a:t>
                      </a:r>
                      <a:endParaRPr lang="en-IN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Childhood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Myoclonic-atonic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Generalized spike/polyspike-wave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4124533"/>
                  </a:ext>
                </a:extLst>
              </a:tr>
              <a:tr h="7116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Jeavons</a:t>
                      </a:r>
                      <a:endParaRPr lang="en-IN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Childhood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Eyelid myoclonia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Generalized </a:t>
                      </a:r>
                      <a:r>
                        <a:rPr lang="en-IN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polyspike</a:t>
                      </a: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-wave</a:t>
                      </a:r>
                    </a:p>
                  </a:txBody>
                  <a:tcPr marL="84673" marR="84673" marT="42336" marB="423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95683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64091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B6939-D1AA-9D20-739B-0F60BB00B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431" y="0"/>
            <a:ext cx="10981137" cy="577515"/>
          </a:xfrm>
        </p:spPr>
        <p:txBody>
          <a:bodyPr>
            <a:normAutofit fontScale="90000"/>
          </a:bodyPr>
          <a:lstStyle/>
          <a:p>
            <a:r>
              <a:rPr lang="en-US" dirty="0"/>
              <a:t>REFERENCES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2D5FF-3BB4-0485-2F56-149D2550B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930" y="577516"/>
            <a:ext cx="10981137" cy="6022068"/>
          </a:xfrm>
        </p:spPr>
        <p:txBody>
          <a:bodyPr>
            <a:normAutofit/>
          </a:bodyPr>
          <a:lstStyle/>
          <a:p>
            <a:pPr marL="857250" lvl="0" indent="-8572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League Against Epilepsy. ILAE classification and definitions of epilepsy syndromes. </a:t>
            </a: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Epilepsia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2022;63(6):1333-1370. </a:t>
            </a:r>
          </a:p>
          <a:p>
            <a:pPr marL="857250" lvl="0" indent="-8572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Scheffer IE, Berkovic S, Capovilla G, et al. ILAE classification of the epilepsies: Position paper of the ILAE Commission for Classification and Terminology. </a:t>
            </a: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Epilepsia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2017;58(4):512-521. </a:t>
            </a:r>
          </a:p>
          <a:p>
            <a:pPr marL="857250" lvl="0" indent="-8572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Genton P,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Gelisse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P, Thomas P, Bureau M. Juvenile myoclonic epilepsy today: current definitions and controversies. </a:t>
            </a: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Epilepsy </a:t>
            </a:r>
            <a:r>
              <a:rPr lang="en-IN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Behav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2013;28 Suppl 1:S1-S7. </a:t>
            </a:r>
          </a:p>
          <a:p>
            <a:pPr marL="857250" lvl="0" indent="-8572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Fejerman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N. Benign childhood epilepsy with centrotemporal spikes. </a:t>
            </a: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Epileptic </a:t>
            </a:r>
            <a:r>
              <a:rPr lang="en-IN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Disord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2009;11(1):1-8. </a:t>
            </a:r>
          </a:p>
          <a:p>
            <a:pPr marL="857250" lvl="0" indent="-8572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Panayiotopoulos CP. Panayiotopoulos syndrome: a common childhood autonomic epilepsy. </a:t>
            </a: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Epilepsia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2002;43 Suppl 3:34-39. </a:t>
            </a:r>
          </a:p>
          <a:p>
            <a:pPr marL="857250" lvl="0" indent="-8572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Wirrell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EC, Shellhaas RA, Joshi C, et al. Treatment of infantile spasms: report of the American Academy of Neurology and Child Neurology Society. </a:t>
            </a: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Neurology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2012;78(3):197-204. </a:t>
            </a:r>
          </a:p>
          <a:p>
            <a:pPr marL="857250" lvl="0" indent="-8572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Cross JH,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Auvin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S, Falip M, Striano P,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Arzimanoglou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 Expert opinion on the management of Lennox-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Gastaut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syndrome: treatment algorithms and practical approaches. </a:t>
            </a: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Epilepsia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2017;58 Suppl 1:10-18. </a:t>
            </a:r>
          </a:p>
          <a:p>
            <a:pPr marL="857250" lvl="0" indent="-8572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Dravet C,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Oguni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H. Dravet syndrome (severe myoclonic epilepsy in infancy). </a:t>
            </a:r>
            <a:r>
              <a:rPr lang="en-IN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Handb</a:t>
            </a: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Clin Neurol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2013;111:627-633.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9EF95E-3BB4-ADA5-7554-54C22B468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18859648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295058-043E-5004-A6D7-FCCC4150B5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Thank you……</a:t>
            </a:r>
            <a:endParaRPr lang="en-IN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AC6E86C-DB0E-B6E3-6558-9DBD6C8D0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Anjum, ASSISTANT PROFESSOR, SHS, CSJMU, KANPUR</a:t>
            </a:r>
          </a:p>
        </p:txBody>
      </p:sp>
    </p:spTree>
    <p:extLst>
      <p:ext uri="{BB962C8B-B14F-4D97-AF65-F5344CB8AC3E}">
        <p14:creationId xmlns:p14="http://schemas.microsoft.com/office/powerpoint/2010/main" val="3482865887"/>
      </p:ext>
    </p:extLst>
  </p:cSld>
  <p:clrMapOvr>
    <a:masterClrMapping/>
  </p:clrMapOvr>
</p:sld>
</file>

<file path=ppt/theme/theme1.xml><?xml version="1.0" encoding="utf-8"?>
<a:theme xmlns:a="http://schemas.openxmlformats.org/drawingml/2006/main" name="Orange Experience">
  <a:themeElements>
    <a:clrScheme name="Orange Experience">
      <a:dk1>
        <a:srgbClr val="131313"/>
      </a:dk1>
      <a:lt1>
        <a:sysClr val="window" lastClr="FFFFFF"/>
      </a:lt1>
      <a:dk2>
        <a:srgbClr val="444742"/>
      </a:dk2>
      <a:lt2>
        <a:srgbClr val="EDECE9"/>
      </a:lt2>
      <a:accent1>
        <a:srgbClr val="ED6845"/>
      </a:accent1>
      <a:accent2>
        <a:srgbClr val="F48A56"/>
      </a:accent2>
      <a:accent3>
        <a:srgbClr val="9FA295"/>
      </a:accent3>
      <a:accent4>
        <a:srgbClr val="5B6E74"/>
      </a:accent4>
      <a:accent5>
        <a:srgbClr val="6E7868"/>
      </a:accent5>
      <a:accent6>
        <a:srgbClr val="A1AAAA"/>
      </a:accent6>
      <a:hlink>
        <a:srgbClr val="F05814"/>
      </a:hlink>
      <a:folHlink>
        <a:srgbClr val="E99401"/>
      </a:folHlink>
    </a:clrScheme>
    <a:fontScheme name="Custom 40">
      <a:majorFont>
        <a:latin typeface="Oswald SemiBold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range experience" id="{9BAA8FFB-1EEF-49AC-B7FF-0F37799585E9}" vid="{6523F788-A6E6-47B0-B3C7-625411BE5A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Orange Experience</Template>
  <TotalTime>3470</TotalTime>
  <Words>1863</Words>
  <Application>Microsoft Office PowerPoint</Application>
  <PresentationFormat>Widescreen</PresentationFormat>
  <Paragraphs>272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Aptos</vt:lpstr>
      <vt:lpstr>Arial</vt:lpstr>
      <vt:lpstr>Calibri</vt:lpstr>
      <vt:lpstr>Oswald SemiBold</vt:lpstr>
      <vt:lpstr>Times New Roman</vt:lpstr>
      <vt:lpstr>Univers Condensed Light</vt:lpstr>
      <vt:lpstr>Orange Experience</vt:lpstr>
      <vt:lpstr>Seizures and Epilepsy</vt:lpstr>
      <vt:lpstr>PowerPoint Presentation</vt:lpstr>
      <vt:lpstr>INTRODUCTION</vt:lpstr>
      <vt:lpstr>introduction</vt:lpstr>
      <vt:lpstr>According to the 2017 International League Against Epilepsy (ILAE) classification, epilepsy can be categorised into six etiological groups</vt:lpstr>
      <vt:lpstr>etiology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Classification by Seizure Onset</vt:lpstr>
      <vt:lpstr>Focal Seizures(PARTIAL)</vt:lpstr>
      <vt:lpstr>GeneraliSed Seizures</vt:lpstr>
      <vt:lpstr>PowerPoint Presentation</vt:lpstr>
      <vt:lpstr>Epilepsy syndrome</vt:lpstr>
      <vt:lpstr>Childhood Absence Epilepsy (CAE) </vt:lpstr>
      <vt:lpstr>Juvenile Absence Epilepsy (JAE)</vt:lpstr>
      <vt:lpstr>Juvenile Myoclonic Epilepsy (JME)</vt:lpstr>
      <vt:lpstr>Infantile Epileptic Spasms Syndrome (IESS)</vt:lpstr>
      <vt:lpstr>PowerPoint Presentation</vt:lpstr>
      <vt:lpstr>Lennox–Gastaut Syndrome (LGS)</vt:lpstr>
      <vt:lpstr>PowerPoint Presentation</vt:lpstr>
      <vt:lpstr>Dravet Syndrome</vt:lpstr>
      <vt:lpstr>PowerPoint Presentation</vt:lpstr>
      <vt:lpstr>Epilepsy with Myoclonic-Atonic Seizures Doose Syndrome </vt:lpstr>
      <vt:lpstr>Epilepsy with Eyelid Myoclonia (Jeavons Syndrome)</vt:lpstr>
      <vt:lpstr>Sleep-Related Hypermotor Epilepsy</vt:lpstr>
      <vt:lpstr>PowerPoint Presentation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khushboo anjum</dc:creator>
  <cp:lastModifiedBy>khushboo anjum</cp:lastModifiedBy>
  <cp:revision>12</cp:revision>
  <dcterms:created xsi:type="dcterms:W3CDTF">2026-08-04T06:46:51Z</dcterms:created>
  <dcterms:modified xsi:type="dcterms:W3CDTF">2026-09-16T08:35:40Z</dcterms:modified>
</cp:coreProperties>
</file>